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56" r:id="rId3"/>
    <p:sldId id="274" r:id="rId4"/>
    <p:sldId id="277" r:id="rId5"/>
    <p:sldId id="331" r:id="rId6"/>
    <p:sldId id="332" r:id="rId7"/>
    <p:sldId id="334" r:id="rId8"/>
    <p:sldId id="339" r:id="rId9"/>
    <p:sldId id="358" r:id="rId10"/>
    <p:sldId id="340" r:id="rId11"/>
    <p:sldId id="344" r:id="rId12"/>
    <p:sldId id="346" r:id="rId13"/>
    <p:sldId id="349" r:id="rId14"/>
    <p:sldId id="351" r:id="rId15"/>
    <p:sldId id="355" r:id="rId16"/>
    <p:sldId id="319" r:id="rId17"/>
    <p:sldId id="327" r:id="rId18"/>
    <p:sldId id="328"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F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1414" autoAdjust="0"/>
  </p:normalViewPr>
  <p:slideViewPr>
    <p:cSldViewPr snapToGrid="0" snapToObjects="1">
      <p:cViewPr varScale="1">
        <p:scale>
          <a:sx n="90" d="100"/>
          <a:sy n="90"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83458-4BCC-0C46-88AA-37E4D6B1D3A8}" type="datetimeFigureOut">
              <a:rPr kumimoji="1" lang="ja-JP" altLang="en-US" smtClean="0"/>
              <a:t>2023/10/31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4AE7-D0CB-5647-AB15-940B16B72AD1}" type="slidenum">
              <a:rPr kumimoji="1" lang="ja-JP" altLang="en-US" smtClean="0"/>
              <a:t>‹#›</a:t>
            </a:fld>
            <a:endParaRPr kumimoji="1" lang="ja-JP" altLang="en-US"/>
          </a:p>
        </p:txBody>
      </p:sp>
    </p:spTree>
    <p:extLst>
      <p:ext uri="{BB962C8B-B14F-4D97-AF65-F5344CB8AC3E}">
        <p14:creationId xmlns:p14="http://schemas.microsoft.com/office/powerpoint/2010/main" val="26677897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554AE7-D0CB-5647-AB15-940B16B72AD1}" type="slidenum">
              <a:rPr kumimoji="1" lang="ja-JP" altLang="en-US" smtClean="0"/>
              <a:t>8</a:t>
            </a:fld>
            <a:endParaRPr kumimoji="1" lang="ja-JP" altLang="en-US"/>
          </a:p>
        </p:txBody>
      </p:sp>
    </p:spTree>
    <p:extLst>
      <p:ext uri="{BB962C8B-B14F-4D97-AF65-F5344CB8AC3E}">
        <p14:creationId xmlns:p14="http://schemas.microsoft.com/office/powerpoint/2010/main" val="839441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8" name="図 7" descr="アイコン&#10;&#10;中程度の精度で自動的に生成された説明">
            <a:extLst>
              <a:ext uri="{FF2B5EF4-FFF2-40B4-BE49-F238E27FC236}">
                <a16:creationId xmlns:a16="http://schemas.microsoft.com/office/drawing/2014/main" id="{E31682A3-05A4-E546-8BF6-4410260A2E1E}"/>
              </a:ext>
            </a:extLst>
          </p:cNvPr>
          <p:cNvPicPr>
            <a:picLocks noChangeAspect="1"/>
          </p:cNvPicPr>
          <p:nvPr userDrawn="1"/>
        </p:nvPicPr>
        <p:blipFill>
          <a:blip r:embed="rId2"/>
          <a:stretch>
            <a:fillRect/>
          </a:stretch>
        </p:blipFill>
        <p:spPr>
          <a:xfrm>
            <a:off x="-22578" y="-12700"/>
            <a:ext cx="12214578" cy="6870700"/>
          </a:xfrm>
          <a:prstGeom prst="rect">
            <a:avLst/>
          </a:prstGeom>
        </p:spPr>
      </p:pic>
      <p:sp>
        <p:nvSpPr>
          <p:cNvPr id="7" name="日付プレースホルダー 3">
            <a:extLst>
              <a:ext uri="{FF2B5EF4-FFF2-40B4-BE49-F238E27FC236}">
                <a16:creationId xmlns:a16="http://schemas.microsoft.com/office/drawing/2014/main" id="{5EB84214-5DD0-8D4D-8E98-0F6A37DED005}"/>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35766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77E364-D4F4-094E-9A2C-ECFE9FB00F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D3EC102-B746-3742-A795-CA4C01243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1DE5A12-BDC8-7E42-8E0A-8852CA5C8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49D9DC-05BD-A242-B5E7-3E5B04B9F97F}"/>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AC86AC0-33A9-B74E-9BCC-E7173BCF59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A04586-4202-594A-8A3A-C39AE36D9ED5}"/>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79219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86787-5DF6-C348-A9E3-E641319364D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A0137DB-9D4A-A143-9464-C0A5FF36987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987CC7-1AC2-A64F-AE2A-8F4D006F5BE1}"/>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FCD5EFAF-8126-9343-84E3-A770D23A5C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96F558-68C1-C646-AB31-E19478AE4CBA}"/>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13841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581FD1-CAE5-3C43-8501-46D503DBEEA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E4FF74-A844-3647-93F5-97DA82897A8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44522F-3273-954B-8232-927241DF97F0}"/>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0DBE99C7-EFE9-D74D-8EE1-7986624E33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11BC4A-916B-7943-A617-799EDDA5A9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78801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84B28B9-4152-BB45-8FBA-03726FDFB1F1}"/>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0" name="図 9">
            <a:extLst>
              <a:ext uri="{FF2B5EF4-FFF2-40B4-BE49-F238E27FC236}">
                <a16:creationId xmlns:a16="http://schemas.microsoft.com/office/drawing/2014/main" id="{434AA06E-BA57-8F4F-93A7-74B6921BE1AC}"/>
              </a:ext>
            </a:extLst>
          </p:cNvPr>
          <p:cNvPicPr>
            <a:picLocks noChangeAspect="1"/>
          </p:cNvPicPr>
          <p:nvPr userDrawn="1"/>
        </p:nvPicPr>
        <p:blipFill>
          <a:blip r:embed="rId3"/>
          <a:stretch>
            <a:fillRect/>
          </a:stretch>
        </p:blipFill>
        <p:spPr>
          <a:xfrm>
            <a:off x="0" y="0"/>
            <a:ext cx="12192000" cy="768350"/>
          </a:xfrm>
          <a:prstGeom prst="rect">
            <a:avLst/>
          </a:prstGeom>
        </p:spPr>
      </p:pic>
      <p:sp>
        <p:nvSpPr>
          <p:cNvPr id="5" name="日付プレースホルダー 3">
            <a:extLst>
              <a:ext uri="{FF2B5EF4-FFF2-40B4-BE49-F238E27FC236}">
                <a16:creationId xmlns:a16="http://schemas.microsoft.com/office/drawing/2014/main" id="{91D896C9-CB53-FD42-92DB-5369EBBCEA0D}"/>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6" name="スライド番号プレースホルダー 14">
            <a:extLst>
              <a:ext uri="{FF2B5EF4-FFF2-40B4-BE49-F238E27FC236}">
                <a16:creationId xmlns:a16="http://schemas.microsoft.com/office/drawing/2014/main" id="{C9FAC6DA-B279-D64B-BB0C-A8E73EBDCE29}"/>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spTree>
    <p:extLst>
      <p:ext uri="{BB962C8B-B14F-4D97-AF65-F5344CB8AC3E}">
        <p14:creationId xmlns:p14="http://schemas.microsoft.com/office/powerpoint/2010/main" val="68356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1CE2F9D-6234-7940-BC8C-22373E914BA0}"/>
              </a:ext>
            </a:extLst>
          </p:cNvPr>
          <p:cNvPicPr>
            <a:picLocks noChangeAspect="1"/>
          </p:cNvPicPr>
          <p:nvPr userDrawn="1"/>
        </p:nvPicPr>
        <p:blipFill>
          <a:blip r:embed="rId2"/>
          <a:stretch>
            <a:fillRect/>
          </a:stretch>
        </p:blipFill>
        <p:spPr>
          <a:xfrm>
            <a:off x="0" y="6121400"/>
            <a:ext cx="12192000" cy="736600"/>
          </a:xfrm>
          <a:prstGeom prst="rect">
            <a:avLst/>
          </a:prstGeom>
        </p:spPr>
      </p:pic>
      <p:sp>
        <p:nvSpPr>
          <p:cNvPr id="10" name="日付プレースホルダー 3">
            <a:extLst>
              <a:ext uri="{FF2B5EF4-FFF2-40B4-BE49-F238E27FC236}">
                <a16:creationId xmlns:a16="http://schemas.microsoft.com/office/drawing/2014/main" id="{E488DE7C-9322-944E-AFEE-F5B9A893C66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11" name="スライド番号プレースホルダー 14">
            <a:extLst>
              <a:ext uri="{FF2B5EF4-FFF2-40B4-BE49-F238E27FC236}">
                <a16:creationId xmlns:a16="http://schemas.microsoft.com/office/drawing/2014/main" id="{96A5C108-134E-3842-9EFB-DF00D64C7A58}"/>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cxnSp>
        <p:nvCxnSpPr>
          <p:cNvPr id="13" name="直線コネクタ 12">
            <a:extLst>
              <a:ext uri="{FF2B5EF4-FFF2-40B4-BE49-F238E27FC236}">
                <a16:creationId xmlns:a16="http://schemas.microsoft.com/office/drawing/2014/main" id="{C6A7E16A-4F7D-3243-A182-DBD115760110}"/>
              </a:ext>
            </a:extLst>
          </p:cNvPr>
          <p:cNvCxnSpPr>
            <a:cxnSpLocks/>
          </p:cNvCxnSpPr>
          <p:nvPr userDrawn="1"/>
        </p:nvCxnSpPr>
        <p:spPr>
          <a:xfrm>
            <a:off x="392915" y="798576"/>
            <a:ext cx="11130514"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5" name="図 14" descr="アイコン&#10;&#10;自動的に生成された説明">
            <a:extLst>
              <a:ext uri="{FF2B5EF4-FFF2-40B4-BE49-F238E27FC236}">
                <a16:creationId xmlns:a16="http://schemas.microsoft.com/office/drawing/2014/main" id="{58166E3B-FE0D-1843-BB42-C3B21B6E2395}"/>
              </a:ext>
            </a:extLst>
          </p:cNvPr>
          <p:cNvPicPr>
            <a:picLocks noChangeAspect="1"/>
          </p:cNvPicPr>
          <p:nvPr userDrawn="1"/>
        </p:nvPicPr>
        <p:blipFill>
          <a:blip r:embed="rId3"/>
          <a:stretch>
            <a:fillRect/>
          </a:stretch>
        </p:blipFill>
        <p:spPr>
          <a:xfrm>
            <a:off x="11454106" y="406867"/>
            <a:ext cx="446573" cy="446573"/>
          </a:xfrm>
          <a:prstGeom prst="rect">
            <a:avLst/>
          </a:prstGeom>
        </p:spPr>
      </p:pic>
    </p:spTree>
    <p:extLst>
      <p:ext uri="{BB962C8B-B14F-4D97-AF65-F5344CB8AC3E}">
        <p14:creationId xmlns:p14="http://schemas.microsoft.com/office/powerpoint/2010/main" val="140194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41FDF7E6-B242-024D-BD06-1E7AB16BD309}"/>
              </a:ext>
            </a:extLst>
          </p:cNvPr>
          <p:cNvPicPr>
            <a:picLocks noChangeAspect="1"/>
          </p:cNvPicPr>
          <p:nvPr userDrawn="1"/>
        </p:nvPicPr>
        <p:blipFill>
          <a:blip r:embed="rId2"/>
          <a:stretch>
            <a:fillRect/>
          </a:stretch>
        </p:blipFill>
        <p:spPr>
          <a:xfrm>
            <a:off x="4439" y="0"/>
            <a:ext cx="12192000" cy="6858000"/>
          </a:xfrm>
          <a:prstGeom prst="rect">
            <a:avLst/>
          </a:prstGeom>
        </p:spPr>
      </p:pic>
      <p:sp>
        <p:nvSpPr>
          <p:cNvPr id="3" name="日付プレースホルダー 3">
            <a:extLst>
              <a:ext uri="{FF2B5EF4-FFF2-40B4-BE49-F238E27FC236}">
                <a16:creationId xmlns:a16="http://schemas.microsoft.com/office/drawing/2014/main" id="{6C47BFAE-58BF-644F-A7D8-4693C4DF0A3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8970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bg>
      <p:bgPr>
        <a:solidFill>
          <a:schemeClr val="accent1"/>
        </a:solidFill>
        <a:effectLst/>
      </p:bgPr>
    </p:bg>
    <p:spTree>
      <p:nvGrpSpPr>
        <p:cNvPr id="1" name=""/>
        <p:cNvGrpSpPr/>
        <p:nvPr/>
      </p:nvGrpSpPr>
      <p:grpSpPr>
        <a:xfrm>
          <a:off x="0" y="0"/>
          <a:ext cx="0" cy="0"/>
          <a:chOff x="0" y="0"/>
          <a:chExt cx="0" cy="0"/>
        </a:xfrm>
      </p:grpSpPr>
      <p:pic>
        <p:nvPicPr>
          <p:cNvPr id="9" name="図 8" descr="アイコン&#10;&#10;自動的に生成された説明">
            <a:extLst>
              <a:ext uri="{FF2B5EF4-FFF2-40B4-BE49-F238E27FC236}">
                <a16:creationId xmlns:a16="http://schemas.microsoft.com/office/drawing/2014/main" id="{C5BE07F6-1C9F-9E4E-BD30-166C9A9ED371}"/>
              </a:ext>
            </a:extLst>
          </p:cNvPr>
          <p:cNvPicPr>
            <a:picLocks noChangeAspect="1"/>
          </p:cNvPicPr>
          <p:nvPr userDrawn="1"/>
        </p:nvPicPr>
        <p:blipFill>
          <a:blip r:embed="rId2"/>
          <a:stretch>
            <a:fillRect/>
          </a:stretch>
        </p:blipFill>
        <p:spPr>
          <a:xfrm>
            <a:off x="0" y="-12327"/>
            <a:ext cx="12245788" cy="6888256"/>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423628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つのコンテンツ">
    <p:bg>
      <p:bgPr>
        <a:solidFill>
          <a:schemeClr val="accent1"/>
        </a:solidFill>
        <a:effectLst/>
      </p:bgPr>
    </p:bg>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0F11EF8E-EED3-A840-8948-53B39653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44439" cy="6887497"/>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48840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2837E2F-1F62-BC48-B843-840C18206F35}"/>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3" name="図 12">
            <a:extLst>
              <a:ext uri="{FF2B5EF4-FFF2-40B4-BE49-F238E27FC236}">
                <a16:creationId xmlns:a16="http://schemas.microsoft.com/office/drawing/2014/main" id="{F2516127-4049-6346-999B-A19C4E699954}"/>
              </a:ext>
            </a:extLst>
          </p:cNvPr>
          <p:cNvPicPr>
            <a:picLocks noChangeAspect="1"/>
          </p:cNvPicPr>
          <p:nvPr userDrawn="1"/>
        </p:nvPicPr>
        <p:blipFill>
          <a:blip r:embed="rId3"/>
          <a:stretch>
            <a:fillRect/>
          </a:stretch>
        </p:blipFill>
        <p:spPr>
          <a:xfrm>
            <a:off x="0" y="0"/>
            <a:ext cx="12192000" cy="768350"/>
          </a:xfrm>
          <a:prstGeom prst="rect">
            <a:avLst/>
          </a:prstGeom>
        </p:spPr>
      </p:pic>
      <p:pic>
        <p:nvPicPr>
          <p:cNvPr id="15" name="図 14" descr="アイコン&#10;&#10;自動的に生成された説明">
            <a:extLst>
              <a:ext uri="{FF2B5EF4-FFF2-40B4-BE49-F238E27FC236}">
                <a16:creationId xmlns:a16="http://schemas.microsoft.com/office/drawing/2014/main" id="{6EBE4559-071D-FE4C-B7D7-B0E70A7BBA9E}"/>
              </a:ext>
            </a:extLst>
          </p:cNvPr>
          <p:cNvPicPr>
            <a:picLocks noChangeAspect="1"/>
          </p:cNvPicPr>
          <p:nvPr userDrawn="1"/>
        </p:nvPicPr>
        <p:blipFill>
          <a:blip r:embed="rId4"/>
          <a:stretch>
            <a:fillRect/>
          </a:stretch>
        </p:blipFill>
        <p:spPr>
          <a:xfrm>
            <a:off x="2475526" y="1988720"/>
            <a:ext cx="2817444" cy="2959500"/>
          </a:xfrm>
          <a:prstGeom prst="rect">
            <a:avLst/>
          </a:prstGeom>
        </p:spPr>
      </p:pic>
      <p:sp>
        <p:nvSpPr>
          <p:cNvPr id="16" name="字幕 2">
            <a:extLst>
              <a:ext uri="{FF2B5EF4-FFF2-40B4-BE49-F238E27FC236}">
                <a16:creationId xmlns:a16="http://schemas.microsoft.com/office/drawing/2014/main" id="{11E66261-C016-2D40-A45D-D30550550133}"/>
              </a:ext>
            </a:extLst>
          </p:cNvPr>
          <p:cNvSpPr txBox="1">
            <a:spLocks/>
          </p:cNvSpPr>
          <p:nvPr userDrawn="1"/>
        </p:nvSpPr>
        <p:spPr>
          <a:xfrm>
            <a:off x="5739672" y="2839725"/>
            <a:ext cx="4838449" cy="12574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4000"/>
              </a:lnSpc>
            </a:pPr>
            <a:r>
              <a:rPr lang="ja-JP" altLang="en-US" sz="2700" b="1">
                <a:latin typeface="Noto Sans CJK JP" panose="020B0500000000000000" pitchFamily="34" charset="-128"/>
                <a:ea typeface="Noto Sans CJK JP" panose="020B0500000000000000" pitchFamily="34" charset="-128"/>
              </a:rPr>
              <a:t>ご清聴いただき</a:t>
            </a:r>
            <a:endParaRPr lang="en-US" altLang="ja-JP" sz="2700" b="1" dirty="0">
              <a:latin typeface="Noto Sans CJK JP" panose="020B0500000000000000" pitchFamily="34" charset="-128"/>
              <a:ea typeface="Noto Sans CJK JP" panose="020B0500000000000000" pitchFamily="34" charset="-128"/>
            </a:endParaRPr>
          </a:p>
          <a:p>
            <a:pPr algn="l">
              <a:lnSpc>
                <a:spcPts val="4000"/>
              </a:lnSpc>
            </a:pPr>
            <a:r>
              <a:rPr lang="ja-JP" altLang="en-US" sz="2700" b="1">
                <a:latin typeface="Noto Sans CJK JP" panose="020B0500000000000000" pitchFamily="34" charset="-128"/>
                <a:ea typeface="Noto Sans CJK JP" panose="020B0500000000000000" pitchFamily="34" charset="-128"/>
              </a:rPr>
              <a:t>ありがとうございました！</a:t>
            </a:r>
          </a:p>
        </p:txBody>
      </p:sp>
      <p:sp>
        <p:nvSpPr>
          <p:cNvPr id="6" name="日付プレースホルダー 3">
            <a:extLst>
              <a:ext uri="{FF2B5EF4-FFF2-40B4-BE49-F238E27FC236}">
                <a16:creationId xmlns:a16="http://schemas.microsoft.com/office/drawing/2014/main" id="{E8E1F8EF-FED9-D24B-8506-6F8DCC0614CE}"/>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165938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7397D1-7837-5548-B182-0DA0D4106D68}"/>
              </a:ext>
            </a:extLst>
          </p:cNvPr>
          <p:cNvSpPr>
            <a:spLocks noGrp="1"/>
          </p:cNvSpPr>
          <p:nvPr>
            <p:ph type="dt" sz="half" idx="10"/>
          </p:nvPr>
        </p:nvSpPr>
        <p:spPr/>
        <p:txBody>
          <a:bodyPr/>
          <a:lstStyle/>
          <a:p>
            <a:r>
              <a:rPr kumimoji="1" lang="en-US" altLang="ja-JP"/>
              <a:t>© kaonavi, inc.</a:t>
            </a:r>
            <a:endParaRPr kumimoji="1" lang="ja-JP" altLang="en-US"/>
          </a:p>
        </p:txBody>
      </p:sp>
      <p:sp>
        <p:nvSpPr>
          <p:cNvPr id="3" name="フッター プレースホルダー 2">
            <a:extLst>
              <a:ext uri="{FF2B5EF4-FFF2-40B4-BE49-F238E27FC236}">
                <a16:creationId xmlns:a16="http://schemas.microsoft.com/office/drawing/2014/main" id="{C999BCFC-9D0D-784A-ABD6-1D23D70EB7A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EBB8AD-8FD6-FA4C-A026-C750270A2B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47848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F3A318-FCFB-834A-A154-D668A0468A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1DC630-8DFF-8E43-A53F-4927905BC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C53047-7E39-A147-973A-2F381C7F4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2E0386-2263-524C-8C54-5C27B8C8C130}"/>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9706CA6-282D-464C-AC0D-9BC8DF43C00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CDA445-7AF0-3644-B661-7B91B2FC4D8B}"/>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99853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0F389F-8C2B-0D47-B895-539804CF6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683583-CF30-4C42-B36D-341AF3327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184929-0358-8B44-B18D-9ABFC00EC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425EEAB5-797E-4F4C-B5D4-2832A1996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A6DADA-F759-4D4A-97BC-536D8E8EE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85605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60" r:id="rId6"/>
    <p:sldLayoutId id="2147483653"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日付プレースホルダー 3">
            <a:extLst>
              <a:ext uri="{FF2B5EF4-FFF2-40B4-BE49-F238E27FC236}">
                <a16:creationId xmlns:a16="http://schemas.microsoft.com/office/drawing/2014/main" id="{FC059242-191C-034C-B0B7-22CAD840D1F9}"/>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Noto Sans CJK JP" panose="020B0500000000000000" pitchFamily="34" charset="-128"/>
                <a:ea typeface="Noto Sans CJK JP" panose="020B0500000000000000" pitchFamily="34" charset="-128"/>
              </a:rPr>
              <a:t>© </a:t>
            </a:r>
            <a:r>
              <a:rPr lang="en-US" altLang="ja-JP" sz="900" dirty="0" err="1">
                <a:solidFill>
                  <a:schemeClr val="accent4"/>
                </a:solidFill>
                <a:latin typeface="Noto Sans CJK JP" panose="020B0500000000000000" pitchFamily="34" charset="-128"/>
                <a:ea typeface="Noto Sans CJK JP" panose="020B0500000000000000" pitchFamily="34" charset="-128"/>
              </a:rPr>
              <a:t>kaonavi</a:t>
            </a:r>
            <a:r>
              <a:rPr lang="en-US" altLang="ja-JP" sz="900" dirty="0">
                <a:solidFill>
                  <a:schemeClr val="accent4"/>
                </a:solidFill>
                <a:latin typeface="Noto Sans CJK JP" panose="020B0500000000000000" pitchFamily="34" charset="-128"/>
                <a:ea typeface="Noto Sans CJK JP" panose="020B0500000000000000" pitchFamily="34" charset="-128"/>
              </a:rPr>
              <a:t>, inc.</a:t>
            </a:r>
            <a:endParaRPr lang="ja-JP" altLang="en-US" sz="900">
              <a:solidFill>
                <a:schemeClr val="accent4"/>
              </a:solidFill>
              <a:latin typeface="Noto Sans CJK JP" panose="020B0500000000000000" pitchFamily="34" charset="-128"/>
              <a:ea typeface="Noto Sans CJK JP" panose="020B0500000000000000" pitchFamily="34" charset="-128"/>
            </a:endParaRPr>
          </a:p>
        </p:txBody>
      </p:sp>
      <p:sp>
        <p:nvSpPr>
          <p:cNvPr id="6" name="Google Shape;62;p1">
            <a:extLst>
              <a:ext uri="{FF2B5EF4-FFF2-40B4-BE49-F238E27FC236}">
                <a16:creationId xmlns:a16="http://schemas.microsoft.com/office/drawing/2014/main" id="{82A5A752-9E90-43A2-A213-C5C26FFB0926}"/>
              </a:ext>
            </a:extLst>
          </p:cNvPr>
          <p:cNvSpPr txBox="1"/>
          <p:nvPr/>
        </p:nvSpPr>
        <p:spPr>
          <a:xfrm>
            <a:off x="1742898" y="1571624"/>
            <a:ext cx="6369900" cy="264641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err="1">
                <a:solidFill>
                  <a:srgbClr val="447FE0"/>
                </a:solidFill>
                <a:latin typeface="Meiryo"/>
                <a:ea typeface="Meiryo"/>
                <a:cs typeface="Meiryo"/>
                <a:sym typeface="Meiryo"/>
              </a:rPr>
              <a:t>カオナビ</a:t>
            </a:r>
            <a:br>
              <a:rPr lang="en-US" sz="5400" b="0" i="0" u="none" strike="noStrike" cap="none" dirty="0">
                <a:solidFill>
                  <a:srgbClr val="447FE0"/>
                </a:solidFill>
                <a:latin typeface="Meiryo"/>
                <a:ea typeface="Meiryo"/>
                <a:cs typeface="Meiryo"/>
                <a:sym typeface="Meiryo"/>
              </a:rPr>
            </a:br>
            <a:r>
              <a:rPr lang="en-US" sz="4900" b="0" i="0" u="none" strike="noStrike" cap="none" dirty="0" err="1">
                <a:solidFill>
                  <a:srgbClr val="447FE0"/>
                </a:solidFill>
                <a:latin typeface="Meiryo"/>
                <a:ea typeface="Meiryo"/>
                <a:cs typeface="Meiryo"/>
                <a:sym typeface="Meiryo"/>
              </a:rPr>
              <a:t>社員向けマニュアル</a:t>
            </a:r>
            <a:endParaRPr lang="en-US" sz="4900" b="0" i="0" u="none" strike="noStrike" cap="none" dirty="0">
              <a:solidFill>
                <a:srgbClr val="447FE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endParaRPr lang="en-US" sz="1600" dirty="0">
              <a:solidFill>
                <a:srgbClr val="FFCA08"/>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r>
              <a:rPr lang="ja-JP" altLang="en-US" sz="3200" b="1" dirty="0">
                <a:solidFill>
                  <a:srgbClr val="000000"/>
                </a:solidFill>
                <a:latin typeface="Meiryo" panose="020B0604030504040204" pitchFamily="50" charset="-128"/>
                <a:ea typeface="Meiryo" panose="020B0604030504040204" pitchFamily="50" charset="-128"/>
              </a:rPr>
              <a:t>スマートレビュー</a:t>
            </a:r>
            <a:endParaRPr lang="en-US" altLang="ja-JP" sz="3200" b="1" dirty="0">
              <a:solidFill>
                <a:srgbClr val="000000"/>
              </a:solidFill>
              <a:latin typeface="Meiryo" panose="020B0604030504040204" pitchFamily="50" charset="-128"/>
              <a:ea typeface="Meiryo" panose="020B0604030504040204" pitchFamily="50" charset="-128"/>
            </a:endParaRPr>
          </a:p>
          <a:p>
            <a:pPr>
              <a:buClr>
                <a:srgbClr val="000000"/>
              </a:buClr>
              <a:buSzPts val="4400"/>
            </a:pPr>
            <a:r>
              <a:rPr lang="ja-JP" altLang="en-US"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800" b="1" dirty="0">
                <a:solidFill>
                  <a:schemeClr val="accent1">
                    <a:lumMod val="75000"/>
                  </a:schemeClr>
                </a:solidFill>
                <a:latin typeface="メイリオ" panose="020B0604030504040204" pitchFamily="50" charset="-128"/>
                <a:ea typeface="メイリオ" panose="020B0604030504040204" pitchFamily="50" charset="-128"/>
              </a:rPr>
              <a:t>無</a:t>
            </a:r>
            <a:r>
              <a:rPr lang="ja-JP" altLang="en-US" b="1" dirty="0">
                <a:solidFill>
                  <a:srgbClr val="FF0000"/>
                </a:solidFill>
                <a:latin typeface="Meiryo" panose="020B0604030504040204" pitchFamily="50" charset="-128"/>
                <a:ea typeface="Meiryo" panose="020B0604030504040204" pitchFamily="50" charset="-128"/>
              </a:rPr>
              <a:t>　</a:t>
            </a:r>
            <a:r>
              <a:rPr lang="ja-JP" altLang="en-US" b="1" dirty="0">
                <a:solidFill>
                  <a:srgbClr val="000000"/>
                </a:solidFill>
                <a:latin typeface="Meiryo" panose="020B0604030504040204" pitchFamily="50" charset="-128"/>
                <a:ea typeface="Meiryo" panose="020B0604030504040204" pitchFamily="50" charset="-128"/>
              </a:rPr>
              <a:t>編</a:t>
            </a:r>
            <a:r>
              <a:rPr lang="en-US" altLang="ja-JP" b="1" dirty="0">
                <a:solidFill>
                  <a:srgbClr val="000000"/>
                </a:solidFill>
                <a:latin typeface="Meiryo" panose="020B0604030504040204" pitchFamily="50" charset="-128"/>
                <a:ea typeface="Meiryo" panose="020B0604030504040204" pitchFamily="50" charset="-128"/>
              </a:rPr>
              <a:t>)</a:t>
            </a:r>
            <a:endParaRPr lang="ja-JP" altLang="en-US" b="0" dirty="0">
              <a:effectLst/>
            </a:endParaRPr>
          </a:p>
        </p:txBody>
      </p:sp>
      <p:sp>
        <p:nvSpPr>
          <p:cNvPr id="7" name="Google Shape;63;p1">
            <a:extLst>
              <a:ext uri="{FF2B5EF4-FFF2-40B4-BE49-F238E27FC236}">
                <a16:creationId xmlns:a16="http://schemas.microsoft.com/office/drawing/2014/main" id="{2ED9FCE6-CE5C-4244-B068-55D423C27AF6}"/>
              </a:ext>
            </a:extLst>
          </p:cNvPr>
          <p:cNvSpPr/>
          <p:nvPr/>
        </p:nvSpPr>
        <p:spPr>
          <a:xfrm>
            <a:off x="867827" y="4325761"/>
            <a:ext cx="8364663" cy="101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Arial"/>
                <a:ea typeface="Arial"/>
                <a:cs typeface="Arial"/>
                <a:sym typeface="Arial"/>
              </a:rPr>
              <a:t>本マニュアルは、テンプレートとして作成しております</a:t>
            </a:r>
            <a:r>
              <a:rPr lang="en-US" sz="1300" b="1" i="0" u="none" strike="noStrike" cap="none" dirty="0">
                <a:solidFill>
                  <a:srgbClr val="FF0000"/>
                </a:solidFill>
                <a:latin typeface="Arial"/>
                <a:ea typeface="Arial"/>
                <a:cs typeface="Arial"/>
                <a:sym typeface="Arial"/>
              </a:rPr>
              <a:t>。</a:t>
            </a:r>
            <a:endParaRPr sz="1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Arial"/>
                <a:ea typeface="Arial"/>
                <a:cs typeface="Arial"/>
                <a:sym typeface="Arial"/>
              </a:rPr>
              <a:t>各社の運用ルールや設定内容に併せて、キャプチャの変更やページの追加・削除等の編集をお願い致します</a:t>
            </a:r>
            <a:r>
              <a:rPr lang="en-US" sz="1300" b="1" i="0" u="none" strike="noStrike" cap="none" dirty="0">
                <a:solidFill>
                  <a:srgbClr val="FF0000"/>
                </a:solidFill>
                <a:latin typeface="Arial"/>
                <a:ea typeface="Arial"/>
                <a:cs typeface="Arial"/>
                <a:sym typeface="Arial"/>
              </a:rPr>
              <a:t>。</a:t>
            </a:r>
            <a:endParaRPr sz="10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9346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76;p5">
            <a:extLst>
              <a:ext uri="{FF2B5EF4-FFF2-40B4-BE49-F238E27FC236}">
                <a16:creationId xmlns:a16="http://schemas.microsoft.com/office/drawing/2014/main" id="{979326C6-0309-495F-876B-3CA82E789767}"/>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
        <p:nvSpPr>
          <p:cNvPr id="9" name="Google Shape;156;g125f8f40711_0_119">
            <a:extLst>
              <a:ext uri="{FF2B5EF4-FFF2-40B4-BE49-F238E27FC236}">
                <a16:creationId xmlns:a16="http://schemas.microsoft.com/office/drawing/2014/main" id="{1E2B50A4-C798-499A-98C4-F08F69C8696A}"/>
              </a:ext>
            </a:extLst>
          </p:cNvPr>
          <p:cNvSpPr txBox="1"/>
          <p:nvPr/>
        </p:nvSpPr>
        <p:spPr>
          <a:xfrm>
            <a:off x="745499" y="1205956"/>
            <a:ext cx="5277497" cy="954067"/>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③内容確定の確認をし、　　 をクリックします。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a:ea typeface="メイリオ" panose="020B0604030504040204" pitchFamily="50" charset="-128"/>
              </a:rPr>
              <a:t>次に操作を行う人への通知を行う場合は、「次の担当者へメール・通知を送信する」にチェックを入れてください。</a:t>
            </a:r>
            <a:r>
              <a:rPr lang="ja-JP" altLang="en-US" sz="1400" dirty="0">
                <a:latin typeface="メイリオ" panose="020B0604030504040204" pitchFamily="50" charset="-128"/>
                <a:ea typeface="メイリオ" panose="020B0604030504040204" pitchFamily="50" charset="-128"/>
              </a:rPr>
              <a:t>（</a:t>
            </a:r>
            <a:r>
              <a:rPr lang="ja-JP" altLang="en-US" sz="1400" dirty="0">
                <a:ea typeface="メイリオ" panose="020B0604030504040204" pitchFamily="50" charset="-128"/>
              </a:rPr>
              <a:t>管理者の設定により送信可否が選択できない場合があります</a:t>
            </a:r>
            <a:r>
              <a:rPr lang="ja-JP" altLang="en-US" sz="1400" dirty="0">
                <a:latin typeface="メイリオ" panose="020B0604030504040204" pitchFamily="50" charset="-128"/>
                <a:ea typeface="メイリオ" panose="020B0604030504040204" pitchFamily="50" charset="-128"/>
              </a:rPr>
              <a:t>）</a:t>
            </a:r>
          </a:p>
        </p:txBody>
      </p:sp>
      <p:pic>
        <p:nvPicPr>
          <p:cNvPr id="10" name="図 9">
            <a:extLst>
              <a:ext uri="{FF2B5EF4-FFF2-40B4-BE49-F238E27FC236}">
                <a16:creationId xmlns:a16="http://schemas.microsoft.com/office/drawing/2014/main" id="{8F782CB1-077B-4A23-8BB9-F574BF0167AB}"/>
              </a:ext>
            </a:extLst>
          </p:cNvPr>
          <p:cNvPicPr>
            <a:picLocks noChangeAspect="1"/>
          </p:cNvPicPr>
          <p:nvPr/>
        </p:nvPicPr>
        <p:blipFill>
          <a:blip r:embed="rId2"/>
          <a:stretch>
            <a:fillRect/>
          </a:stretch>
        </p:blipFill>
        <p:spPr>
          <a:xfrm>
            <a:off x="2696219" y="1122266"/>
            <a:ext cx="514341" cy="333988"/>
          </a:xfrm>
          <a:prstGeom prst="rect">
            <a:avLst/>
          </a:prstGeom>
        </p:spPr>
      </p:pic>
      <p:grpSp>
        <p:nvGrpSpPr>
          <p:cNvPr id="11" name="グループ化 10">
            <a:extLst>
              <a:ext uri="{FF2B5EF4-FFF2-40B4-BE49-F238E27FC236}">
                <a16:creationId xmlns:a16="http://schemas.microsoft.com/office/drawing/2014/main" id="{352E1483-5024-468E-A7D3-60E4800F794E}"/>
              </a:ext>
            </a:extLst>
          </p:cNvPr>
          <p:cNvGrpSpPr/>
          <p:nvPr/>
        </p:nvGrpSpPr>
        <p:grpSpPr>
          <a:xfrm>
            <a:off x="843959" y="2160023"/>
            <a:ext cx="4733201" cy="2655817"/>
            <a:chOff x="3070113" y="2800037"/>
            <a:chExt cx="5530844" cy="3103378"/>
          </a:xfrm>
        </p:grpSpPr>
        <p:pic>
          <p:nvPicPr>
            <p:cNvPr id="12" name="図 11">
              <a:extLst>
                <a:ext uri="{FF2B5EF4-FFF2-40B4-BE49-F238E27FC236}">
                  <a16:creationId xmlns:a16="http://schemas.microsoft.com/office/drawing/2014/main" id="{76491EBD-84A7-4CF1-B97E-C9E339F4C757}"/>
                </a:ext>
              </a:extLst>
            </p:cNvPr>
            <p:cNvPicPr>
              <a:picLocks noChangeAspect="1"/>
            </p:cNvPicPr>
            <p:nvPr/>
          </p:nvPicPr>
          <p:blipFill>
            <a:blip r:embed="rId3"/>
            <a:stretch>
              <a:fillRect/>
            </a:stretch>
          </p:blipFill>
          <p:spPr>
            <a:xfrm>
              <a:off x="3070113" y="2800037"/>
              <a:ext cx="5530844" cy="3103378"/>
            </a:xfrm>
            <a:prstGeom prst="rect">
              <a:avLst/>
            </a:prstGeom>
          </p:spPr>
        </p:pic>
        <p:sp>
          <p:nvSpPr>
            <p:cNvPr id="14" name="正方形/長方形 13">
              <a:extLst>
                <a:ext uri="{FF2B5EF4-FFF2-40B4-BE49-F238E27FC236}">
                  <a16:creationId xmlns:a16="http://schemas.microsoft.com/office/drawing/2014/main" id="{0F2F3A03-4969-4C79-9B8A-0746A4A1D5D2}"/>
                </a:ext>
              </a:extLst>
            </p:cNvPr>
            <p:cNvSpPr/>
            <p:nvPr/>
          </p:nvSpPr>
          <p:spPr>
            <a:xfrm>
              <a:off x="7801986" y="5400583"/>
              <a:ext cx="602313" cy="340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Google Shape;78;p5">
            <a:extLst>
              <a:ext uri="{FF2B5EF4-FFF2-40B4-BE49-F238E27FC236}">
                <a16:creationId xmlns:a16="http://schemas.microsoft.com/office/drawing/2014/main" id="{E0A3D0A9-203B-47AD-8FC8-BAD8AE4FC3C1}"/>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3. </a:t>
            </a:r>
            <a:r>
              <a:rPr lang="ja-JP" altLang="en-US" sz="1400" b="1" dirty="0">
                <a:latin typeface="メイリオ" panose="020B0604030504040204" pitchFamily="50" charset="-128"/>
                <a:ea typeface="メイリオ" panose="020B0604030504040204" pitchFamily="50" charset="-128"/>
              </a:rPr>
              <a:t>個別に入力と確定を行う</a:t>
            </a:r>
            <a:endParaRPr lang="ja-JP" altLang="en-US" sz="1400" b="1" i="0" u="none" strike="noStrike" cap="none" dirty="0">
              <a:solidFill>
                <a:srgbClr val="000000"/>
              </a:solidFill>
              <a:latin typeface="Meiryo"/>
              <a:ea typeface="Meiryo"/>
              <a:cs typeface="Meiryo"/>
              <a:sym typeface="Meiryo"/>
            </a:endParaRPr>
          </a:p>
        </p:txBody>
      </p:sp>
      <p:sp>
        <p:nvSpPr>
          <p:cNvPr id="16" name="Google Shape;157;g125f8f40711_0_119">
            <a:extLst>
              <a:ext uri="{FF2B5EF4-FFF2-40B4-BE49-F238E27FC236}">
                <a16:creationId xmlns:a16="http://schemas.microsoft.com/office/drawing/2014/main" id="{925F1308-EAFC-4FC1-B46E-20AFEBDAD9D3}"/>
              </a:ext>
            </a:extLst>
          </p:cNvPr>
          <p:cNvSpPr txBox="1"/>
          <p:nvPr/>
        </p:nvSpPr>
        <p:spPr>
          <a:xfrm>
            <a:off x="6167550" y="1217858"/>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④完了し、以下のポップアップが表示されたら　　　　をクリックします。</a:t>
            </a:r>
          </a:p>
        </p:txBody>
      </p:sp>
      <p:pic>
        <p:nvPicPr>
          <p:cNvPr id="17" name="図 16">
            <a:extLst>
              <a:ext uri="{FF2B5EF4-FFF2-40B4-BE49-F238E27FC236}">
                <a16:creationId xmlns:a16="http://schemas.microsoft.com/office/drawing/2014/main" id="{311B6333-E24B-49F6-90E8-B47C5F516C4A}"/>
              </a:ext>
            </a:extLst>
          </p:cNvPr>
          <p:cNvPicPr>
            <a:picLocks noChangeAspect="1"/>
          </p:cNvPicPr>
          <p:nvPr/>
        </p:nvPicPr>
        <p:blipFill>
          <a:blip r:embed="rId4"/>
          <a:stretch>
            <a:fillRect/>
          </a:stretch>
        </p:blipFill>
        <p:spPr>
          <a:xfrm>
            <a:off x="9984858" y="1122266"/>
            <a:ext cx="733942" cy="393183"/>
          </a:xfrm>
          <a:prstGeom prst="rect">
            <a:avLst/>
          </a:prstGeom>
        </p:spPr>
      </p:pic>
      <p:grpSp>
        <p:nvGrpSpPr>
          <p:cNvPr id="18" name="グループ化 17">
            <a:extLst>
              <a:ext uri="{FF2B5EF4-FFF2-40B4-BE49-F238E27FC236}">
                <a16:creationId xmlns:a16="http://schemas.microsoft.com/office/drawing/2014/main" id="{D76CD3C1-580E-4D7E-A9F0-EA66F4DB0FA1}"/>
              </a:ext>
            </a:extLst>
          </p:cNvPr>
          <p:cNvGrpSpPr/>
          <p:nvPr/>
        </p:nvGrpSpPr>
        <p:grpSpPr>
          <a:xfrm>
            <a:off x="7225861" y="2160023"/>
            <a:ext cx="3160874" cy="1394746"/>
            <a:chOff x="976747" y="2601164"/>
            <a:chExt cx="4914823" cy="2168682"/>
          </a:xfrm>
        </p:grpSpPr>
        <p:pic>
          <p:nvPicPr>
            <p:cNvPr id="19" name="図 18">
              <a:extLst>
                <a:ext uri="{FF2B5EF4-FFF2-40B4-BE49-F238E27FC236}">
                  <a16:creationId xmlns:a16="http://schemas.microsoft.com/office/drawing/2014/main" id="{034D708E-D922-4688-839E-17475D020DA6}"/>
                </a:ext>
              </a:extLst>
            </p:cNvPr>
            <p:cNvPicPr>
              <a:picLocks noChangeAspect="1"/>
            </p:cNvPicPr>
            <p:nvPr/>
          </p:nvPicPr>
          <p:blipFill>
            <a:blip r:embed="rId5"/>
            <a:stretch>
              <a:fillRect/>
            </a:stretch>
          </p:blipFill>
          <p:spPr>
            <a:xfrm>
              <a:off x="976747" y="2601164"/>
              <a:ext cx="4914823" cy="2168682"/>
            </a:xfrm>
            <a:prstGeom prst="rect">
              <a:avLst/>
            </a:prstGeom>
          </p:spPr>
        </p:pic>
        <p:sp>
          <p:nvSpPr>
            <p:cNvPr id="20" name="正方形/長方形 19">
              <a:extLst>
                <a:ext uri="{FF2B5EF4-FFF2-40B4-BE49-F238E27FC236}">
                  <a16:creationId xmlns:a16="http://schemas.microsoft.com/office/drawing/2014/main" id="{62BC3109-4E82-4E26-9A93-36EB573D160E}"/>
                </a:ext>
              </a:extLst>
            </p:cNvPr>
            <p:cNvSpPr/>
            <p:nvPr/>
          </p:nvSpPr>
          <p:spPr>
            <a:xfrm>
              <a:off x="4543844" y="4136063"/>
              <a:ext cx="1102044" cy="4997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F93F6F84-05AE-4F47-A3D6-B40E52549E78}"/>
              </a:ext>
            </a:extLst>
          </p:cNvPr>
          <p:cNvGrpSpPr/>
          <p:nvPr/>
        </p:nvGrpSpPr>
        <p:grpSpPr>
          <a:xfrm>
            <a:off x="818502" y="5023895"/>
            <a:ext cx="10910589" cy="1219770"/>
            <a:chOff x="471710" y="4947884"/>
            <a:chExt cx="10910589" cy="1219770"/>
          </a:xfrm>
        </p:grpSpPr>
        <p:sp>
          <p:nvSpPr>
            <p:cNvPr id="24" name="Google Shape;448;p29">
              <a:extLst>
                <a:ext uri="{FF2B5EF4-FFF2-40B4-BE49-F238E27FC236}">
                  <a16:creationId xmlns:a16="http://schemas.microsoft.com/office/drawing/2014/main" id="{7FE3B78E-71D5-4F2C-9A38-F36C24628D6E}"/>
                </a:ext>
              </a:extLst>
            </p:cNvPr>
            <p:cNvSpPr/>
            <p:nvPr/>
          </p:nvSpPr>
          <p:spPr>
            <a:xfrm>
              <a:off x="471710" y="4947884"/>
              <a:ext cx="10839035" cy="1219770"/>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6" name="Google Shape;159;g125f8f40711_0_119">
              <a:extLst>
                <a:ext uri="{FF2B5EF4-FFF2-40B4-BE49-F238E27FC236}">
                  <a16:creationId xmlns:a16="http://schemas.microsoft.com/office/drawing/2014/main" id="{CA0A95F5-2267-42F8-9578-3C06ED67362B}"/>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7" name="Google Shape;161;g125f8f40711_0_119">
              <a:extLst>
                <a:ext uri="{FF2B5EF4-FFF2-40B4-BE49-F238E27FC236}">
                  <a16:creationId xmlns:a16="http://schemas.microsoft.com/office/drawing/2014/main" id="{087BB6B9-3195-489E-9E02-F950EDD1ACA4}"/>
                </a:ext>
              </a:extLst>
            </p:cNvPr>
            <p:cNvPicPr preferRelativeResize="0"/>
            <p:nvPr/>
          </p:nvPicPr>
          <p:blipFill rotWithShape="1">
            <a:blip r:embed="rId6">
              <a:alphaModFix/>
            </a:blip>
            <a:srcRect/>
            <a:stretch/>
          </p:blipFill>
          <p:spPr>
            <a:xfrm>
              <a:off x="738155" y="5035748"/>
              <a:ext cx="335332" cy="338514"/>
            </a:xfrm>
            <a:prstGeom prst="rect">
              <a:avLst/>
            </a:prstGeom>
            <a:noFill/>
            <a:ln>
              <a:noFill/>
            </a:ln>
          </p:spPr>
        </p:pic>
        <p:sp>
          <p:nvSpPr>
            <p:cNvPr id="28" name="Google Shape;159;g125f8f40711_0_119">
              <a:extLst>
                <a:ext uri="{FF2B5EF4-FFF2-40B4-BE49-F238E27FC236}">
                  <a16:creationId xmlns:a16="http://schemas.microsoft.com/office/drawing/2014/main" id="{AF9B8F74-1709-42F9-9B8F-01F8445DBE2D}"/>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29" name="Google Shape;160;g125f8f40711_0_119">
              <a:extLst>
                <a:ext uri="{FF2B5EF4-FFF2-40B4-BE49-F238E27FC236}">
                  <a16:creationId xmlns:a16="http://schemas.microsoft.com/office/drawing/2014/main" id="{D2AFF74A-CC1D-4255-92DC-EE8B2677AB62}"/>
                </a:ext>
              </a:extLst>
            </p:cNvPr>
            <p:cNvSpPr txBox="1"/>
            <p:nvPr/>
          </p:nvSpPr>
          <p:spPr>
            <a:xfrm>
              <a:off x="745499" y="5437101"/>
              <a:ext cx="10636800" cy="646290"/>
            </a:xfrm>
            <a:prstGeom prst="rect">
              <a:avLst/>
            </a:prstGeom>
            <a:noFill/>
            <a:ln>
              <a:noFill/>
            </a:ln>
          </p:spPr>
          <p:txBody>
            <a:bodyPr spcFirstLastPara="1" wrap="square" lIns="91425" tIns="45700" rIns="91425" bIns="45700" anchor="t" anchorCtr="0">
              <a:spAutoFit/>
            </a:bodyPr>
            <a:lstStyle/>
            <a:p>
              <a:r>
                <a:rPr lang="ja-JP" altLang="en-US" sz="1200" dirty="0">
                  <a:ea typeface="メイリオ" panose="020B0604030504040204" pitchFamily="50" charset="-128"/>
                </a:rPr>
                <a:t>　     をクリックした時点で入力内容が確定され、以降の再編集は行えなくなります。（管理者の設定により、再編集できる場合があります。）</a:t>
              </a:r>
              <a:endParaRPr lang="en-US" altLang="ja-JP" sz="1200" dirty="0">
                <a:ea typeface="メイリオ" panose="020B0604030504040204" pitchFamily="50" charset="-128"/>
              </a:endParaRPr>
            </a:p>
            <a:p>
              <a:endParaRPr lang="ja-JP" altLang="en-US" sz="1200" dirty="0">
                <a:ea typeface="メイリオ" panose="020B0604030504040204" pitchFamily="50" charset="-128"/>
              </a:endParaRPr>
            </a:p>
            <a:p>
              <a:r>
                <a:rPr lang="ja-JP" altLang="en-US" sz="1200" dirty="0">
                  <a:ea typeface="メイリオ" panose="020B0604030504040204" pitchFamily="50" charset="-128"/>
                </a:rPr>
                <a:t>入力内容を修正したい場合は、次に操作を行う人、もしくは管理者に差し戻し操作を行ってもらうようご連絡ください。</a:t>
              </a:r>
              <a:endParaRPr lang="en-US" altLang="ja-JP" sz="1200" dirty="0">
                <a:ea typeface="メイリオ" panose="020B0604030504040204" pitchFamily="50" charset="-128"/>
              </a:endParaRPr>
            </a:p>
          </p:txBody>
        </p:sp>
      </p:grpSp>
      <p:pic>
        <p:nvPicPr>
          <p:cNvPr id="30" name="図 29">
            <a:extLst>
              <a:ext uri="{FF2B5EF4-FFF2-40B4-BE49-F238E27FC236}">
                <a16:creationId xmlns:a16="http://schemas.microsoft.com/office/drawing/2014/main" id="{AE886F32-B728-4F85-8870-23136420DB6D}"/>
              </a:ext>
            </a:extLst>
          </p:cNvPr>
          <p:cNvPicPr>
            <a:picLocks noChangeAspect="1"/>
          </p:cNvPicPr>
          <p:nvPr/>
        </p:nvPicPr>
        <p:blipFill>
          <a:blip r:embed="rId2"/>
          <a:stretch>
            <a:fillRect/>
          </a:stretch>
        </p:blipFill>
        <p:spPr>
          <a:xfrm>
            <a:off x="1084947" y="5507738"/>
            <a:ext cx="425860" cy="276532"/>
          </a:xfrm>
          <a:prstGeom prst="rect">
            <a:avLst/>
          </a:prstGeom>
        </p:spPr>
      </p:pic>
    </p:spTree>
    <p:extLst>
      <p:ext uri="{BB962C8B-B14F-4D97-AF65-F5344CB8AC3E}">
        <p14:creationId xmlns:p14="http://schemas.microsoft.com/office/powerpoint/2010/main" val="17416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78;p5">
            <a:extLst>
              <a:ext uri="{FF2B5EF4-FFF2-40B4-BE49-F238E27FC236}">
                <a16:creationId xmlns:a16="http://schemas.microsoft.com/office/drawing/2014/main" id="{386547B0-A687-4E8C-BC6A-D7923D043BA2}"/>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4. </a:t>
            </a:r>
            <a:r>
              <a:rPr lang="ja-JP" altLang="en-US" sz="1400" b="1" dirty="0">
                <a:latin typeface="メイリオ" panose="020B0604030504040204" pitchFamily="50" charset="-128"/>
                <a:ea typeface="メイリオ" panose="020B0604030504040204" pitchFamily="50" charset="-128"/>
              </a:rPr>
              <a:t>一括で入力と確定を行う</a:t>
            </a:r>
            <a:endParaRPr sz="1400" b="1" i="0" u="none" strike="noStrike" cap="none" dirty="0">
              <a:solidFill>
                <a:srgbClr val="000000"/>
              </a:solidFill>
              <a:latin typeface="Meiryo"/>
              <a:ea typeface="Meiryo"/>
              <a:cs typeface="Meiryo"/>
              <a:sym typeface="Meiryo"/>
            </a:endParaRPr>
          </a:p>
        </p:txBody>
      </p:sp>
      <p:sp>
        <p:nvSpPr>
          <p:cNvPr id="20" name="Google Shape;76;p5">
            <a:extLst>
              <a:ext uri="{FF2B5EF4-FFF2-40B4-BE49-F238E27FC236}">
                <a16:creationId xmlns:a16="http://schemas.microsoft.com/office/drawing/2014/main" id="{0D50FB3D-0B51-459D-A8AA-C05A6EDEB83B}"/>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
        <p:nvSpPr>
          <p:cNvPr id="42" name="Google Shape;156;g125f8f40711_0_119">
            <a:extLst>
              <a:ext uri="{FF2B5EF4-FFF2-40B4-BE49-F238E27FC236}">
                <a16:creationId xmlns:a16="http://schemas.microsoft.com/office/drawing/2014/main" id="{04981058-7329-4BA6-8053-CD47DFF80CEC}"/>
              </a:ext>
            </a:extLst>
          </p:cNvPr>
          <p:cNvSpPr txBox="1"/>
          <p:nvPr/>
        </p:nvSpPr>
        <p:spPr>
          <a:xfrm>
            <a:off x="745499" y="1205956"/>
            <a:ext cx="5277497" cy="738623"/>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①確定操作を一括で行うときは、対象者一覧画面でステータスのプルダウンリストから　　が表示されているステータスを選択します</a:t>
            </a:r>
          </a:p>
        </p:txBody>
      </p:sp>
      <p:sp>
        <p:nvSpPr>
          <p:cNvPr id="43" name="Google Shape;157;g125f8f40711_0_119">
            <a:extLst>
              <a:ext uri="{FF2B5EF4-FFF2-40B4-BE49-F238E27FC236}">
                <a16:creationId xmlns:a16="http://schemas.microsoft.com/office/drawing/2014/main" id="{A8163B35-3D5A-4E0B-AF36-9F02ED860D56}"/>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②一括入力タブで入力内容を確認・修正できます。</a:t>
            </a:r>
          </a:p>
        </p:txBody>
      </p:sp>
      <p:sp>
        <p:nvSpPr>
          <p:cNvPr id="44" name="楕円 43">
            <a:extLst>
              <a:ext uri="{FF2B5EF4-FFF2-40B4-BE49-F238E27FC236}">
                <a16:creationId xmlns:a16="http://schemas.microsoft.com/office/drawing/2014/main" id="{88729589-9383-4A23-86A2-FF10F4574D6E}"/>
              </a:ext>
            </a:extLst>
          </p:cNvPr>
          <p:cNvSpPr/>
          <p:nvPr/>
        </p:nvSpPr>
        <p:spPr>
          <a:xfrm>
            <a:off x="2857276" y="1436831"/>
            <a:ext cx="216697" cy="216697"/>
          </a:xfrm>
          <a:prstGeom prst="ellipse">
            <a:avLst/>
          </a:prstGeom>
          <a:solidFill>
            <a:srgbClr val="D83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C2485FBD-4730-00F7-6E56-89BBB5A4766C}"/>
              </a:ext>
            </a:extLst>
          </p:cNvPr>
          <p:cNvGrpSpPr/>
          <p:nvPr/>
        </p:nvGrpSpPr>
        <p:grpSpPr>
          <a:xfrm>
            <a:off x="719126" y="1994571"/>
            <a:ext cx="5388716" cy="2959606"/>
            <a:chOff x="719126" y="3427208"/>
            <a:chExt cx="5388716" cy="2959606"/>
          </a:xfrm>
        </p:grpSpPr>
        <p:pic>
          <p:nvPicPr>
            <p:cNvPr id="3" name="図 2">
              <a:extLst>
                <a:ext uri="{FF2B5EF4-FFF2-40B4-BE49-F238E27FC236}">
                  <a16:creationId xmlns:a16="http://schemas.microsoft.com/office/drawing/2014/main" id="{EE5173EF-0A4B-FE30-1D8C-9B9D22ED1743}"/>
                </a:ext>
              </a:extLst>
            </p:cNvPr>
            <p:cNvPicPr>
              <a:picLocks noChangeAspect="1"/>
            </p:cNvPicPr>
            <p:nvPr/>
          </p:nvPicPr>
          <p:blipFill>
            <a:blip r:embed="rId2"/>
            <a:stretch>
              <a:fillRect/>
            </a:stretch>
          </p:blipFill>
          <p:spPr>
            <a:xfrm>
              <a:off x="719126" y="3427208"/>
              <a:ext cx="5388716" cy="2959606"/>
            </a:xfrm>
            <a:prstGeom prst="rect">
              <a:avLst/>
            </a:prstGeom>
            <a:ln>
              <a:solidFill>
                <a:schemeClr val="tx1"/>
              </a:solidFill>
            </a:ln>
          </p:spPr>
        </p:pic>
        <p:sp>
          <p:nvSpPr>
            <p:cNvPr id="4" name="Google Shape;98;p2">
              <a:extLst>
                <a:ext uri="{FF2B5EF4-FFF2-40B4-BE49-F238E27FC236}">
                  <a16:creationId xmlns:a16="http://schemas.microsoft.com/office/drawing/2014/main" id="{64F6E229-B480-2347-E83F-79ADBA1BD37A}"/>
                </a:ext>
              </a:extLst>
            </p:cNvPr>
            <p:cNvSpPr/>
            <p:nvPr/>
          </p:nvSpPr>
          <p:spPr>
            <a:xfrm>
              <a:off x="3694473" y="3680856"/>
              <a:ext cx="1423712" cy="2705958"/>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 name="Google Shape;102;p2">
              <a:extLst>
                <a:ext uri="{FF2B5EF4-FFF2-40B4-BE49-F238E27FC236}">
                  <a16:creationId xmlns:a16="http://schemas.microsoft.com/office/drawing/2014/main" id="{71B31F93-8943-4C11-7D46-152036BD4397}"/>
                </a:ext>
              </a:extLst>
            </p:cNvPr>
            <p:cNvSpPr/>
            <p:nvPr/>
          </p:nvSpPr>
          <p:spPr>
            <a:xfrm rot="6500237">
              <a:off x="3425659" y="4437677"/>
              <a:ext cx="45719" cy="416245"/>
            </a:xfrm>
            <a:custGeom>
              <a:avLst/>
              <a:gdLst/>
              <a:ahLst/>
              <a:cxnLst/>
              <a:rect l="l" t="t" r="r" b="b"/>
              <a:pathLst>
                <a:path w="9525" h="731901" extrusionOk="0">
                  <a:moveTo>
                    <a:pt x="0" y="731901"/>
                  </a:moveTo>
                  <a:lnTo>
                    <a:pt x="0" y="0"/>
                  </a:lnTo>
                </a:path>
              </a:pathLst>
            </a:custGeom>
            <a:noFill/>
            <a:ln w="19050" cap="flat" cmpd="sng">
              <a:solidFill>
                <a:srgbClr val="E60012"/>
              </a:solidFill>
              <a:prstDash val="solid"/>
              <a:miter lim="8000"/>
              <a:headEnd type="triangl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6" name="図 5">
              <a:extLst>
                <a:ext uri="{FF2B5EF4-FFF2-40B4-BE49-F238E27FC236}">
                  <a16:creationId xmlns:a16="http://schemas.microsoft.com/office/drawing/2014/main" id="{7ABB0094-AC93-5F21-7EB6-75AA5BAB986C}"/>
                </a:ext>
              </a:extLst>
            </p:cNvPr>
            <p:cNvPicPr>
              <a:picLocks noChangeAspect="1"/>
            </p:cNvPicPr>
            <p:nvPr/>
          </p:nvPicPr>
          <p:blipFill rotWithShape="1">
            <a:blip r:embed="rId2"/>
            <a:srcRect l="56414" t="23498" r="26912" b="45916"/>
            <a:stretch/>
          </p:blipFill>
          <p:spPr>
            <a:xfrm>
              <a:off x="1832249" y="3783999"/>
              <a:ext cx="1413190" cy="1423712"/>
            </a:xfrm>
            <a:prstGeom prst="ellipse">
              <a:avLst/>
            </a:prstGeom>
          </p:spPr>
        </p:pic>
        <p:sp>
          <p:nvSpPr>
            <p:cNvPr id="7" name="Google Shape;108;p2">
              <a:extLst>
                <a:ext uri="{FF2B5EF4-FFF2-40B4-BE49-F238E27FC236}">
                  <a16:creationId xmlns:a16="http://schemas.microsoft.com/office/drawing/2014/main" id="{D3D54AD9-021D-7642-153E-21E3C57181EE}"/>
                </a:ext>
              </a:extLst>
            </p:cNvPr>
            <p:cNvSpPr/>
            <p:nvPr/>
          </p:nvSpPr>
          <p:spPr>
            <a:xfrm>
              <a:off x="1821728" y="3783999"/>
              <a:ext cx="1423712" cy="1423712"/>
            </a:xfrm>
            <a:prstGeom prst="ellipse">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8" name="Google Shape;96;p2">
              <a:extLst>
                <a:ext uri="{FF2B5EF4-FFF2-40B4-BE49-F238E27FC236}">
                  <a16:creationId xmlns:a16="http://schemas.microsoft.com/office/drawing/2014/main" id="{010556FA-342C-0CAE-AECE-A752D8CA9329}"/>
                </a:ext>
              </a:extLst>
            </p:cNvPr>
            <p:cNvPicPr preferRelativeResize="0"/>
            <p:nvPr/>
          </p:nvPicPr>
          <p:blipFill rotWithShape="1">
            <a:blip r:embed="rId3">
              <a:alphaModFix/>
            </a:blip>
            <a:srcRect/>
            <a:stretch/>
          </p:blipFill>
          <p:spPr>
            <a:xfrm>
              <a:off x="2785116" y="4361049"/>
              <a:ext cx="232847" cy="269612"/>
            </a:xfrm>
            <a:prstGeom prst="rect">
              <a:avLst/>
            </a:prstGeom>
            <a:noFill/>
            <a:ln>
              <a:noFill/>
            </a:ln>
          </p:spPr>
        </p:pic>
      </p:grpSp>
      <p:grpSp>
        <p:nvGrpSpPr>
          <p:cNvPr id="9" name="グループ化 8">
            <a:extLst>
              <a:ext uri="{FF2B5EF4-FFF2-40B4-BE49-F238E27FC236}">
                <a16:creationId xmlns:a16="http://schemas.microsoft.com/office/drawing/2014/main" id="{E93B77C5-7897-0F14-25DF-0C5FDD76AADE}"/>
              </a:ext>
            </a:extLst>
          </p:cNvPr>
          <p:cNvGrpSpPr/>
          <p:nvPr/>
        </p:nvGrpSpPr>
        <p:grpSpPr>
          <a:xfrm>
            <a:off x="6333651" y="1996095"/>
            <a:ext cx="5649114" cy="3157978"/>
            <a:chOff x="6333651" y="1996095"/>
            <a:chExt cx="5649114" cy="3157978"/>
          </a:xfrm>
        </p:grpSpPr>
        <p:pic>
          <p:nvPicPr>
            <p:cNvPr id="10" name="図 9">
              <a:extLst>
                <a:ext uri="{FF2B5EF4-FFF2-40B4-BE49-F238E27FC236}">
                  <a16:creationId xmlns:a16="http://schemas.microsoft.com/office/drawing/2014/main" id="{736EF904-CC75-7A2C-678F-AB8CD76738FF}"/>
                </a:ext>
              </a:extLst>
            </p:cNvPr>
            <p:cNvPicPr>
              <a:picLocks noChangeAspect="1"/>
            </p:cNvPicPr>
            <p:nvPr/>
          </p:nvPicPr>
          <p:blipFill>
            <a:blip r:embed="rId4"/>
            <a:stretch>
              <a:fillRect/>
            </a:stretch>
          </p:blipFill>
          <p:spPr>
            <a:xfrm>
              <a:off x="6333651" y="1996095"/>
              <a:ext cx="5649114" cy="3157978"/>
            </a:xfrm>
            <a:prstGeom prst="rect">
              <a:avLst/>
            </a:prstGeom>
            <a:ln>
              <a:solidFill>
                <a:schemeClr val="tx1"/>
              </a:solidFill>
            </a:ln>
          </p:spPr>
        </p:pic>
        <p:sp>
          <p:nvSpPr>
            <p:cNvPr id="11" name="Google Shape;98;p2">
              <a:extLst>
                <a:ext uri="{FF2B5EF4-FFF2-40B4-BE49-F238E27FC236}">
                  <a16:creationId xmlns:a16="http://schemas.microsoft.com/office/drawing/2014/main" id="{BDC9A9E3-0741-6478-8ACB-BE512D9B3B5A}"/>
                </a:ext>
              </a:extLst>
            </p:cNvPr>
            <p:cNvSpPr/>
            <p:nvPr/>
          </p:nvSpPr>
          <p:spPr>
            <a:xfrm>
              <a:off x="7054625" y="2048570"/>
              <a:ext cx="614640" cy="294377"/>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8183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78;p5">
            <a:extLst>
              <a:ext uri="{FF2B5EF4-FFF2-40B4-BE49-F238E27FC236}">
                <a16:creationId xmlns:a16="http://schemas.microsoft.com/office/drawing/2014/main" id="{C8F86513-F8E0-4470-8DD4-BB9577DA63DA}"/>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4. </a:t>
            </a:r>
            <a:r>
              <a:rPr lang="ja-JP" altLang="en-US" sz="1400" b="1" dirty="0">
                <a:latin typeface="メイリオ" panose="020B0604030504040204" pitchFamily="50" charset="-128"/>
                <a:ea typeface="メイリオ" panose="020B0604030504040204" pitchFamily="50" charset="-128"/>
              </a:rPr>
              <a:t>一括で入力と確定を行う</a:t>
            </a:r>
            <a:endParaRPr lang="ja-JP" altLang="en-US" sz="1400" b="1" i="0" u="none" strike="noStrike" cap="none" dirty="0">
              <a:solidFill>
                <a:srgbClr val="000000"/>
              </a:solidFill>
              <a:latin typeface="Meiryo"/>
              <a:ea typeface="Meiryo"/>
              <a:cs typeface="Meiryo"/>
              <a:sym typeface="Meiryo"/>
            </a:endParaRPr>
          </a:p>
        </p:txBody>
      </p:sp>
      <p:sp>
        <p:nvSpPr>
          <p:cNvPr id="19" name="Google Shape;76;p5">
            <a:extLst>
              <a:ext uri="{FF2B5EF4-FFF2-40B4-BE49-F238E27FC236}">
                <a16:creationId xmlns:a16="http://schemas.microsoft.com/office/drawing/2014/main" id="{D7288F12-B06D-4AE3-8485-C96022B37EFB}"/>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
        <p:nvSpPr>
          <p:cNvPr id="20" name="正方形/長方形 19">
            <a:extLst>
              <a:ext uri="{FF2B5EF4-FFF2-40B4-BE49-F238E27FC236}">
                <a16:creationId xmlns:a16="http://schemas.microsoft.com/office/drawing/2014/main" id="{9609C4A4-9A8C-4682-BC72-2EB7DDBE199A}"/>
              </a:ext>
            </a:extLst>
          </p:cNvPr>
          <p:cNvSpPr/>
          <p:nvPr/>
        </p:nvSpPr>
        <p:spPr>
          <a:xfrm>
            <a:off x="1469364" y="1175847"/>
            <a:ext cx="520532" cy="307736"/>
          </a:xfrm>
          <a:prstGeom prst="rect">
            <a:avLst/>
          </a:prstGeom>
          <a:solidFill>
            <a:srgbClr val="E8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Google Shape;156;g125f8f40711_0_119">
            <a:extLst>
              <a:ext uri="{FF2B5EF4-FFF2-40B4-BE49-F238E27FC236}">
                <a16:creationId xmlns:a16="http://schemas.microsoft.com/office/drawing/2014/main" id="{D48D76E7-D5EC-4546-A480-E5C98147D9A9}"/>
              </a:ext>
            </a:extLst>
          </p:cNvPr>
          <p:cNvSpPr txBox="1"/>
          <p:nvPr/>
        </p:nvSpPr>
        <p:spPr>
          <a:xfrm>
            <a:off x="745499" y="1205956"/>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③背景が水色の枠は編集ができます。また、アスタリスク</a:t>
            </a:r>
            <a:r>
              <a:rPr lang="ja-JP" altLang="en-US" sz="1400" dirty="0">
                <a:solidFill>
                  <a:srgbClr val="F32F3D"/>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がついている項目は入力必須となります。</a:t>
            </a:r>
          </a:p>
        </p:txBody>
      </p:sp>
      <p:grpSp>
        <p:nvGrpSpPr>
          <p:cNvPr id="22" name="グループ化 21">
            <a:extLst>
              <a:ext uri="{FF2B5EF4-FFF2-40B4-BE49-F238E27FC236}">
                <a16:creationId xmlns:a16="http://schemas.microsoft.com/office/drawing/2014/main" id="{B3A4415B-C04F-4ADA-AF23-B90776A92CEA}"/>
              </a:ext>
            </a:extLst>
          </p:cNvPr>
          <p:cNvGrpSpPr/>
          <p:nvPr/>
        </p:nvGrpSpPr>
        <p:grpSpPr>
          <a:xfrm>
            <a:off x="6233726" y="1724586"/>
            <a:ext cx="5486566" cy="4335746"/>
            <a:chOff x="471710" y="4902892"/>
            <a:chExt cx="5486566" cy="4335746"/>
          </a:xfrm>
        </p:grpSpPr>
        <p:sp>
          <p:nvSpPr>
            <p:cNvPr id="23" name="Google Shape;448;p29">
              <a:extLst>
                <a:ext uri="{FF2B5EF4-FFF2-40B4-BE49-F238E27FC236}">
                  <a16:creationId xmlns:a16="http://schemas.microsoft.com/office/drawing/2014/main" id="{B15C710B-AC34-4AAF-A367-C0DF2D55C94B}"/>
                </a:ext>
              </a:extLst>
            </p:cNvPr>
            <p:cNvSpPr/>
            <p:nvPr/>
          </p:nvSpPr>
          <p:spPr>
            <a:xfrm>
              <a:off x="471710" y="4902892"/>
              <a:ext cx="5486566" cy="4335746"/>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4" name="Google Shape;159;g125f8f40711_0_119">
              <a:extLst>
                <a:ext uri="{FF2B5EF4-FFF2-40B4-BE49-F238E27FC236}">
                  <a16:creationId xmlns:a16="http://schemas.microsoft.com/office/drawing/2014/main" id="{D6C7E0F2-65B9-487F-BD13-1C398BE05A3E}"/>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5" name="Google Shape;161;g125f8f40711_0_119">
              <a:extLst>
                <a:ext uri="{FF2B5EF4-FFF2-40B4-BE49-F238E27FC236}">
                  <a16:creationId xmlns:a16="http://schemas.microsoft.com/office/drawing/2014/main" id="{176A76C5-E329-4E10-8F6C-9C853852E509}"/>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26" name="Google Shape;159;g125f8f40711_0_119">
              <a:extLst>
                <a:ext uri="{FF2B5EF4-FFF2-40B4-BE49-F238E27FC236}">
                  <a16:creationId xmlns:a16="http://schemas.microsoft.com/office/drawing/2014/main" id="{8CA78ABF-5736-4CB8-BB54-52A46B8542E6}"/>
                </a:ext>
              </a:extLst>
            </p:cNvPr>
            <p:cNvSpPr txBox="1"/>
            <p:nvPr/>
          </p:nvSpPr>
          <p:spPr>
            <a:xfrm>
              <a:off x="1798262" y="5062436"/>
              <a:ext cx="3636042" cy="369291"/>
            </a:xfrm>
            <a:prstGeom prst="rect">
              <a:avLst/>
            </a:prstGeom>
            <a:noFill/>
            <a:ln>
              <a:noFill/>
            </a:ln>
          </p:spPr>
          <p:txBody>
            <a:bodyPr spcFirstLastPara="1" wrap="square" lIns="91425" tIns="45700" rIns="91425" bIns="45700" anchor="t" anchorCtr="0">
              <a:spAutoFit/>
            </a:bodyPr>
            <a:lstStyle/>
            <a:p>
              <a:pPr lvl="0"/>
              <a:r>
                <a:rPr lang="ja-JP" altLang="en-US" sz="1800" b="1" i="0" u="none" strike="noStrike" cap="none" dirty="0">
                  <a:solidFill>
                    <a:srgbClr val="C96F06"/>
                  </a:solidFill>
                  <a:latin typeface="Meiryo"/>
                  <a:ea typeface="Meiryo"/>
                  <a:cs typeface="Meiryo"/>
                  <a:sym typeface="Meiryo"/>
                </a:rPr>
                <a:t>自動保存がかかります</a:t>
              </a:r>
            </a:p>
          </p:txBody>
        </p:sp>
        <p:sp>
          <p:nvSpPr>
            <p:cNvPr id="27" name="Google Shape;160;g125f8f40711_0_119">
              <a:extLst>
                <a:ext uri="{FF2B5EF4-FFF2-40B4-BE49-F238E27FC236}">
                  <a16:creationId xmlns:a16="http://schemas.microsoft.com/office/drawing/2014/main" id="{F4DAEC6D-1B41-4850-8376-06E3E56F5DC0}"/>
                </a:ext>
              </a:extLst>
            </p:cNvPr>
            <p:cNvSpPr txBox="1"/>
            <p:nvPr/>
          </p:nvSpPr>
          <p:spPr>
            <a:xfrm>
              <a:off x="745499" y="5437101"/>
              <a:ext cx="4963125" cy="1200288"/>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入力を止めてから</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秒程すると自動保存がかかり、入力途中の内容保存と計算の実行が行われます。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自動保存が実施されると、画面右下に以下の表示が出ます。</a:t>
              </a:r>
              <a:endParaRPr lang="en-US" altLang="ja-JP" sz="1200" dirty="0">
                <a:latin typeface="メイリオ" panose="020B0604030504040204" pitchFamily="50" charset="-128"/>
                <a:ea typeface="メイリオ" panose="020B0604030504040204" pitchFamily="50" charset="-128"/>
              </a:endParaRPr>
            </a:p>
            <a:p>
              <a:r>
                <a:rPr lang="ja-JP" altLang="en-US" sz="1200" b="1" u="sng" dirty="0">
                  <a:solidFill>
                    <a:srgbClr val="FF0000"/>
                  </a:solidFill>
                  <a:latin typeface="メイリオ" panose="020B0604030504040204" pitchFamily="50" charset="-128"/>
                  <a:ea typeface="メイリオ" panose="020B0604030504040204" pitchFamily="50" charset="-128"/>
                </a:rPr>
                <a:t>自動保存がかかる前に別画面へ遷移してしまうと、正しく保存されないことがあります。</a:t>
              </a:r>
              <a:endParaRPr lang="en-US" altLang="ja-JP" sz="1200" b="1" u="sng" dirty="0">
                <a:solidFill>
                  <a:srgbClr val="FF000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必ず自動保存がかかったことを確認するようにしてください。</a:t>
              </a:r>
            </a:p>
          </p:txBody>
        </p:sp>
      </p:grpSp>
      <p:grpSp>
        <p:nvGrpSpPr>
          <p:cNvPr id="29" name="グループ化 28">
            <a:extLst>
              <a:ext uri="{FF2B5EF4-FFF2-40B4-BE49-F238E27FC236}">
                <a16:creationId xmlns:a16="http://schemas.microsoft.com/office/drawing/2014/main" id="{77F22426-BCB4-4939-85B9-B19A081250FB}"/>
              </a:ext>
            </a:extLst>
          </p:cNvPr>
          <p:cNvGrpSpPr/>
          <p:nvPr/>
        </p:nvGrpSpPr>
        <p:grpSpPr>
          <a:xfrm>
            <a:off x="6453401" y="3459083"/>
            <a:ext cx="5202169" cy="2468816"/>
            <a:chOff x="3379475" y="2766591"/>
            <a:chExt cx="4998520" cy="2372168"/>
          </a:xfrm>
        </p:grpSpPr>
        <p:pic>
          <p:nvPicPr>
            <p:cNvPr id="30" name="図 29">
              <a:extLst>
                <a:ext uri="{FF2B5EF4-FFF2-40B4-BE49-F238E27FC236}">
                  <a16:creationId xmlns:a16="http://schemas.microsoft.com/office/drawing/2014/main" id="{C5CDBAC3-ECBD-4BD1-8DA9-17C1B681B2A6}"/>
                </a:ext>
              </a:extLst>
            </p:cNvPr>
            <p:cNvPicPr>
              <a:picLocks noChangeAspect="1"/>
            </p:cNvPicPr>
            <p:nvPr/>
          </p:nvPicPr>
          <p:blipFill rotWithShape="1">
            <a:blip r:embed="rId3"/>
            <a:srcRect l="27718" t="30629" r="31283"/>
            <a:stretch/>
          </p:blipFill>
          <p:spPr>
            <a:xfrm>
              <a:off x="3379475" y="2766591"/>
              <a:ext cx="4998520" cy="2372168"/>
            </a:xfrm>
            <a:prstGeom prst="rect">
              <a:avLst/>
            </a:prstGeom>
          </p:spPr>
        </p:pic>
        <p:sp>
          <p:nvSpPr>
            <p:cNvPr id="31" name="Google Shape;98;p2">
              <a:extLst>
                <a:ext uri="{FF2B5EF4-FFF2-40B4-BE49-F238E27FC236}">
                  <a16:creationId xmlns:a16="http://schemas.microsoft.com/office/drawing/2014/main" id="{3E1A231F-747B-4B1C-9BA6-68FA6C469206}"/>
                </a:ext>
              </a:extLst>
            </p:cNvPr>
            <p:cNvSpPr/>
            <p:nvPr/>
          </p:nvSpPr>
          <p:spPr>
            <a:xfrm>
              <a:off x="4587997" y="4834844"/>
              <a:ext cx="3058897" cy="270247"/>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pic>
        <p:nvPicPr>
          <p:cNvPr id="2" name="図 1">
            <a:extLst>
              <a:ext uri="{FF2B5EF4-FFF2-40B4-BE49-F238E27FC236}">
                <a16:creationId xmlns:a16="http://schemas.microsoft.com/office/drawing/2014/main" id="{4E86A449-8AC5-5E52-7337-DAC274C42B5B}"/>
              </a:ext>
            </a:extLst>
          </p:cNvPr>
          <p:cNvPicPr>
            <a:picLocks noChangeAspect="1"/>
          </p:cNvPicPr>
          <p:nvPr/>
        </p:nvPicPr>
        <p:blipFill>
          <a:blip r:embed="rId4"/>
          <a:stretch>
            <a:fillRect/>
          </a:stretch>
        </p:blipFill>
        <p:spPr>
          <a:xfrm>
            <a:off x="721360" y="1762742"/>
            <a:ext cx="5326975" cy="2719105"/>
          </a:xfrm>
          <a:prstGeom prst="rect">
            <a:avLst/>
          </a:prstGeom>
          <a:ln>
            <a:solidFill>
              <a:schemeClr val="tx1"/>
            </a:solidFill>
          </a:ln>
        </p:spPr>
      </p:pic>
    </p:spTree>
    <p:extLst>
      <p:ext uri="{BB962C8B-B14F-4D97-AF65-F5344CB8AC3E}">
        <p14:creationId xmlns:p14="http://schemas.microsoft.com/office/powerpoint/2010/main" val="312151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78;p5">
            <a:extLst>
              <a:ext uri="{FF2B5EF4-FFF2-40B4-BE49-F238E27FC236}">
                <a16:creationId xmlns:a16="http://schemas.microsoft.com/office/drawing/2014/main" id="{CB6C2A96-32E2-40A4-8983-797162D1E519}"/>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4. </a:t>
            </a:r>
            <a:r>
              <a:rPr lang="ja-JP" altLang="en-US" sz="1400" b="1" dirty="0">
                <a:latin typeface="メイリオ" panose="020B0604030504040204" pitchFamily="50" charset="-128"/>
                <a:ea typeface="メイリオ" panose="020B0604030504040204" pitchFamily="50" charset="-128"/>
              </a:rPr>
              <a:t>一括で入力と確定を行う</a:t>
            </a:r>
            <a:endParaRPr lang="ja-JP" altLang="en-US" sz="1400" b="1" i="0" u="none" strike="noStrike" cap="none" dirty="0">
              <a:solidFill>
                <a:srgbClr val="000000"/>
              </a:solidFill>
              <a:latin typeface="Meiryo"/>
              <a:ea typeface="Meiryo"/>
              <a:cs typeface="Meiryo"/>
              <a:sym typeface="Meiryo"/>
            </a:endParaRPr>
          </a:p>
        </p:txBody>
      </p:sp>
      <p:sp>
        <p:nvSpPr>
          <p:cNvPr id="29" name="Google Shape;76;p5">
            <a:extLst>
              <a:ext uri="{FF2B5EF4-FFF2-40B4-BE49-F238E27FC236}">
                <a16:creationId xmlns:a16="http://schemas.microsoft.com/office/drawing/2014/main" id="{E1D6C02E-04C5-4484-A216-2E45AD25F009}"/>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
        <p:nvSpPr>
          <p:cNvPr id="30" name="Google Shape;156;g125f8f40711_0_119">
            <a:extLst>
              <a:ext uri="{FF2B5EF4-FFF2-40B4-BE49-F238E27FC236}">
                <a16:creationId xmlns:a16="http://schemas.microsoft.com/office/drawing/2014/main" id="{80D9212E-B9FD-4513-B1ED-B164D12463DF}"/>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④確定したいメンバーの顔写真左に　　を付けます。</a:t>
            </a:r>
          </a:p>
        </p:txBody>
      </p:sp>
      <p:sp>
        <p:nvSpPr>
          <p:cNvPr id="31" name="Google Shape;157;g125f8f40711_0_119">
            <a:extLst>
              <a:ext uri="{FF2B5EF4-FFF2-40B4-BE49-F238E27FC236}">
                <a16:creationId xmlns:a16="http://schemas.microsoft.com/office/drawing/2014/main" id="{1EC305B8-577A-41D5-8810-687793013624}"/>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⑤　　　　をクリックします。</a:t>
            </a:r>
          </a:p>
        </p:txBody>
      </p:sp>
      <p:pic>
        <p:nvPicPr>
          <p:cNvPr id="32" name="Picture 2" descr="https://support.kaonavi.jp/wp/wp-content/uploads/SR_operation_02.png">
            <a:extLst>
              <a:ext uri="{FF2B5EF4-FFF2-40B4-BE49-F238E27FC236}">
                <a16:creationId xmlns:a16="http://schemas.microsoft.com/office/drawing/2014/main" id="{F859334F-388E-47E2-9264-24A0F8DB1B2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77771" y="1165316"/>
            <a:ext cx="646752" cy="273919"/>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7" name="図 36">
            <a:extLst>
              <a:ext uri="{FF2B5EF4-FFF2-40B4-BE49-F238E27FC236}">
                <a16:creationId xmlns:a16="http://schemas.microsoft.com/office/drawing/2014/main" id="{8BC97064-33BB-491C-B055-60AD300D8194}"/>
              </a:ext>
            </a:extLst>
          </p:cNvPr>
          <p:cNvPicPr>
            <a:picLocks noChangeAspect="1"/>
          </p:cNvPicPr>
          <p:nvPr/>
        </p:nvPicPr>
        <p:blipFill rotWithShape="1">
          <a:blip r:embed="rId3"/>
          <a:srcRect l="2279" t="67136" r="96065" b="28929"/>
          <a:stretch/>
        </p:blipFill>
        <p:spPr>
          <a:xfrm>
            <a:off x="3708730" y="1105198"/>
            <a:ext cx="300562" cy="360998"/>
          </a:xfrm>
          <a:prstGeom prst="rect">
            <a:avLst/>
          </a:prstGeom>
          <a:ln>
            <a:noFill/>
          </a:ln>
        </p:spPr>
      </p:pic>
      <p:grpSp>
        <p:nvGrpSpPr>
          <p:cNvPr id="2" name="グループ化 1">
            <a:extLst>
              <a:ext uri="{FF2B5EF4-FFF2-40B4-BE49-F238E27FC236}">
                <a16:creationId xmlns:a16="http://schemas.microsoft.com/office/drawing/2014/main" id="{A37E62DF-66BF-91DC-2E9D-5742F89F9A84}"/>
              </a:ext>
            </a:extLst>
          </p:cNvPr>
          <p:cNvGrpSpPr/>
          <p:nvPr/>
        </p:nvGrpSpPr>
        <p:grpSpPr>
          <a:xfrm>
            <a:off x="6306331" y="1556817"/>
            <a:ext cx="5433020" cy="3623952"/>
            <a:chOff x="6306331" y="1556817"/>
            <a:chExt cx="5433020" cy="3623952"/>
          </a:xfrm>
        </p:grpSpPr>
        <p:pic>
          <p:nvPicPr>
            <p:cNvPr id="3" name="図 2">
              <a:extLst>
                <a:ext uri="{FF2B5EF4-FFF2-40B4-BE49-F238E27FC236}">
                  <a16:creationId xmlns:a16="http://schemas.microsoft.com/office/drawing/2014/main" id="{B4347596-C03C-8FD5-DAC2-56050518E43F}"/>
                </a:ext>
              </a:extLst>
            </p:cNvPr>
            <p:cNvPicPr>
              <a:picLocks noChangeAspect="1"/>
            </p:cNvPicPr>
            <p:nvPr/>
          </p:nvPicPr>
          <p:blipFill>
            <a:blip r:embed="rId4"/>
            <a:stretch>
              <a:fillRect/>
            </a:stretch>
          </p:blipFill>
          <p:spPr>
            <a:xfrm>
              <a:off x="6306331" y="1556817"/>
              <a:ext cx="5433020" cy="3623952"/>
            </a:xfrm>
            <a:prstGeom prst="rect">
              <a:avLst/>
            </a:prstGeom>
            <a:ln>
              <a:solidFill>
                <a:schemeClr val="tx1"/>
              </a:solidFill>
            </a:ln>
          </p:spPr>
        </p:pic>
        <p:pic>
          <p:nvPicPr>
            <p:cNvPr id="4" name="Google Shape;100;p2">
              <a:extLst>
                <a:ext uri="{FF2B5EF4-FFF2-40B4-BE49-F238E27FC236}">
                  <a16:creationId xmlns:a16="http://schemas.microsoft.com/office/drawing/2014/main" id="{E256644D-FFC4-323D-0AD5-72F7B02255CF}"/>
                </a:ext>
              </a:extLst>
            </p:cNvPr>
            <p:cNvPicPr preferRelativeResize="0"/>
            <p:nvPr/>
          </p:nvPicPr>
          <p:blipFill rotWithShape="1">
            <a:blip r:embed="rId5">
              <a:alphaModFix/>
            </a:blip>
            <a:srcRect/>
            <a:stretch/>
          </p:blipFill>
          <p:spPr>
            <a:xfrm>
              <a:off x="6775804" y="2039607"/>
              <a:ext cx="216868" cy="251110"/>
            </a:xfrm>
            <a:prstGeom prst="rect">
              <a:avLst/>
            </a:prstGeom>
            <a:noFill/>
            <a:ln>
              <a:noFill/>
            </a:ln>
          </p:spPr>
        </p:pic>
        <p:sp>
          <p:nvSpPr>
            <p:cNvPr id="5" name="Google Shape;98;p2">
              <a:extLst>
                <a:ext uri="{FF2B5EF4-FFF2-40B4-BE49-F238E27FC236}">
                  <a16:creationId xmlns:a16="http://schemas.microsoft.com/office/drawing/2014/main" id="{1D0CF53A-3982-71A8-6059-2D28B600F477}"/>
                </a:ext>
              </a:extLst>
            </p:cNvPr>
            <p:cNvSpPr/>
            <p:nvPr/>
          </p:nvSpPr>
          <p:spPr>
            <a:xfrm>
              <a:off x="6366035" y="1851165"/>
              <a:ext cx="735071" cy="468247"/>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6" name="グループ化 5">
            <a:extLst>
              <a:ext uri="{FF2B5EF4-FFF2-40B4-BE49-F238E27FC236}">
                <a16:creationId xmlns:a16="http://schemas.microsoft.com/office/drawing/2014/main" id="{A37A8024-014D-A287-C1BD-C5322B7323F8}"/>
              </a:ext>
            </a:extLst>
          </p:cNvPr>
          <p:cNvGrpSpPr/>
          <p:nvPr/>
        </p:nvGrpSpPr>
        <p:grpSpPr>
          <a:xfrm>
            <a:off x="647016" y="1566234"/>
            <a:ext cx="5433020" cy="3623952"/>
            <a:chOff x="647016" y="1566234"/>
            <a:chExt cx="5433020" cy="3623952"/>
          </a:xfrm>
        </p:grpSpPr>
        <p:pic>
          <p:nvPicPr>
            <p:cNvPr id="7" name="図 6">
              <a:extLst>
                <a:ext uri="{FF2B5EF4-FFF2-40B4-BE49-F238E27FC236}">
                  <a16:creationId xmlns:a16="http://schemas.microsoft.com/office/drawing/2014/main" id="{23088779-81E9-373E-1B67-CB1EA7B343F2}"/>
                </a:ext>
              </a:extLst>
            </p:cNvPr>
            <p:cNvPicPr>
              <a:picLocks noChangeAspect="1"/>
            </p:cNvPicPr>
            <p:nvPr/>
          </p:nvPicPr>
          <p:blipFill>
            <a:blip r:embed="rId4"/>
            <a:stretch>
              <a:fillRect/>
            </a:stretch>
          </p:blipFill>
          <p:spPr>
            <a:xfrm>
              <a:off x="647016" y="1566234"/>
              <a:ext cx="5433020" cy="3623952"/>
            </a:xfrm>
            <a:prstGeom prst="rect">
              <a:avLst/>
            </a:prstGeom>
            <a:ln>
              <a:solidFill>
                <a:schemeClr val="tx1"/>
              </a:solidFill>
            </a:ln>
          </p:spPr>
        </p:pic>
        <p:sp>
          <p:nvSpPr>
            <p:cNvPr id="8" name="Google Shape;98;p2">
              <a:extLst>
                <a:ext uri="{FF2B5EF4-FFF2-40B4-BE49-F238E27FC236}">
                  <a16:creationId xmlns:a16="http://schemas.microsoft.com/office/drawing/2014/main" id="{4E6832E9-E96E-9099-8BB4-693E49520330}"/>
                </a:ext>
              </a:extLst>
            </p:cNvPr>
            <p:cNvSpPr/>
            <p:nvPr/>
          </p:nvSpPr>
          <p:spPr>
            <a:xfrm>
              <a:off x="745499" y="3378210"/>
              <a:ext cx="250827" cy="1575216"/>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9" name="Google Shape;100;p2">
              <a:extLst>
                <a:ext uri="{FF2B5EF4-FFF2-40B4-BE49-F238E27FC236}">
                  <a16:creationId xmlns:a16="http://schemas.microsoft.com/office/drawing/2014/main" id="{F5745C0A-50B0-695D-E6B1-86FE15861589}"/>
                </a:ext>
              </a:extLst>
            </p:cNvPr>
            <p:cNvPicPr preferRelativeResize="0"/>
            <p:nvPr/>
          </p:nvPicPr>
          <p:blipFill rotWithShape="1">
            <a:blip r:embed="rId5">
              <a:alphaModFix/>
            </a:blip>
            <a:srcRect/>
            <a:stretch/>
          </p:blipFill>
          <p:spPr>
            <a:xfrm>
              <a:off x="845443" y="3640983"/>
              <a:ext cx="150883" cy="174706"/>
            </a:xfrm>
            <a:prstGeom prst="rect">
              <a:avLst/>
            </a:prstGeom>
            <a:noFill/>
            <a:ln>
              <a:noFill/>
            </a:ln>
          </p:spPr>
        </p:pic>
      </p:grpSp>
    </p:spTree>
    <p:extLst>
      <p:ext uri="{BB962C8B-B14F-4D97-AF65-F5344CB8AC3E}">
        <p14:creationId xmlns:p14="http://schemas.microsoft.com/office/powerpoint/2010/main" val="65182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7AFFBC5C-53DE-25FD-4267-A7AEDAB0AA3B}"/>
              </a:ext>
            </a:extLst>
          </p:cNvPr>
          <p:cNvGrpSpPr/>
          <p:nvPr/>
        </p:nvGrpSpPr>
        <p:grpSpPr>
          <a:xfrm>
            <a:off x="1040642" y="1513692"/>
            <a:ext cx="4175759" cy="1666238"/>
            <a:chOff x="3767836" y="10634791"/>
            <a:chExt cx="3966221" cy="1506215"/>
          </a:xfrm>
        </p:grpSpPr>
        <p:pic>
          <p:nvPicPr>
            <p:cNvPr id="16" name="Picture 4" descr="https://support.kaonavi.jp/wp/wp-content/uploads/SR_operation_04.png">
              <a:extLst>
                <a:ext uri="{FF2B5EF4-FFF2-40B4-BE49-F238E27FC236}">
                  <a16:creationId xmlns:a16="http://schemas.microsoft.com/office/drawing/2014/main" id="{257F7E2A-80DA-4227-4C65-C75B8BA3997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28909" t="36768" r="28908" b="35434"/>
            <a:stretch/>
          </p:blipFill>
          <p:spPr bwMode="auto">
            <a:xfrm>
              <a:off x="3767836" y="10634791"/>
              <a:ext cx="3966221" cy="1506215"/>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4EA35329-63EF-1D02-A662-B9E15FE29557}"/>
                </a:ext>
              </a:extLst>
            </p:cNvPr>
            <p:cNvSpPr/>
            <p:nvPr/>
          </p:nvSpPr>
          <p:spPr>
            <a:xfrm>
              <a:off x="5216211" y="11305076"/>
              <a:ext cx="1067908" cy="4368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8" name="Google Shape;78;p5">
            <a:extLst>
              <a:ext uri="{FF2B5EF4-FFF2-40B4-BE49-F238E27FC236}">
                <a16:creationId xmlns:a16="http://schemas.microsoft.com/office/drawing/2014/main" id="{5A322D86-39D5-45F8-BD8F-2211E728DC54}"/>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4. </a:t>
            </a:r>
            <a:r>
              <a:rPr lang="ja-JP" altLang="en-US" sz="1400" b="1" dirty="0">
                <a:latin typeface="メイリオ" panose="020B0604030504040204" pitchFamily="50" charset="-128"/>
                <a:ea typeface="メイリオ" panose="020B0604030504040204" pitchFamily="50" charset="-128"/>
              </a:rPr>
              <a:t>一括で入力と確定を行う</a:t>
            </a:r>
            <a:endParaRPr lang="ja-JP" altLang="en-US" sz="1400" b="1" i="0" u="none" strike="noStrike" cap="none" dirty="0">
              <a:solidFill>
                <a:srgbClr val="000000"/>
              </a:solidFill>
              <a:latin typeface="Meiryo"/>
              <a:ea typeface="Meiryo"/>
              <a:cs typeface="Meiryo"/>
              <a:sym typeface="Meiryo"/>
            </a:endParaRPr>
          </a:p>
        </p:txBody>
      </p:sp>
      <p:sp>
        <p:nvSpPr>
          <p:cNvPr id="12" name="Google Shape;156;g125f8f40711_0_119">
            <a:extLst>
              <a:ext uri="{FF2B5EF4-FFF2-40B4-BE49-F238E27FC236}">
                <a16:creationId xmlns:a16="http://schemas.microsoft.com/office/drawing/2014/main" id="{DD1152BB-C3E5-4CB5-B9AF-C9B6ED13B30A}"/>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⑥確定操作の確認をし、　　 　　をクリックします。</a:t>
            </a:r>
          </a:p>
        </p:txBody>
      </p:sp>
      <p:sp>
        <p:nvSpPr>
          <p:cNvPr id="14" name="Google Shape;157;g125f8f40711_0_119">
            <a:extLst>
              <a:ext uri="{FF2B5EF4-FFF2-40B4-BE49-F238E27FC236}">
                <a16:creationId xmlns:a16="http://schemas.microsoft.com/office/drawing/2014/main" id="{B1467726-E1B6-4591-BC53-3408A02E3D07}"/>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⑦内容確定の確認をします。</a:t>
            </a:r>
          </a:p>
        </p:txBody>
      </p:sp>
      <p:pic>
        <p:nvPicPr>
          <p:cNvPr id="19" name="図 18">
            <a:extLst>
              <a:ext uri="{FF2B5EF4-FFF2-40B4-BE49-F238E27FC236}">
                <a16:creationId xmlns:a16="http://schemas.microsoft.com/office/drawing/2014/main" id="{489AA4CF-3690-4D02-8831-12E2D23AD4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81909" y="1229361"/>
            <a:ext cx="693227" cy="185660"/>
          </a:xfrm>
          <a:prstGeom prst="rect">
            <a:avLst/>
          </a:prstGeom>
        </p:spPr>
      </p:pic>
      <p:grpSp>
        <p:nvGrpSpPr>
          <p:cNvPr id="20" name="グループ化 19">
            <a:extLst>
              <a:ext uri="{FF2B5EF4-FFF2-40B4-BE49-F238E27FC236}">
                <a16:creationId xmlns:a16="http://schemas.microsoft.com/office/drawing/2014/main" id="{8ECB6E30-915B-4F39-9507-36349D2C1E19}"/>
              </a:ext>
            </a:extLst>
          </p:cNvPr>
          <p:cNvGrpSpPr/>
          <p:nvPr/>
        </p:nvGrpSpPr>
        <p:grpSpPr>
          <a:xfrm>
            <a:off x="6916538" y="1513691"/>
            <a:ext cx="3779520" cy="1666239"/>
            <a:chOff x="4262819" y="5102526"/>
            <a:chExt cx="2984808" cy="1457665"/>
          </a:xfrm>
        </p:grpSpPr>
        <p:pic>
          <p:nvPicPr>
            <p:cNvPr id="21" name="Picture 2" descr="https://support.kaonavi.jp/wp/wp-content/uploads/SR_operation_05.png">
              <a:extLst>
                <a:ext uri="{FF2B5EF4-FFF2-40B4-BE49-F238E27FC236}">
                  <a16:creationId xmlns:a16="http://schemas.microsoft.com/office/drawing/2014/main" id="{500C0BE0-1F34-443C-BF76-A9C218CAB2A4}"/>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34125" t="37908" r="34039" b="35399"/>
            <a:stretch/>
          </p:blipFill>
          <p:spPr bwMode="auto">
            <a:xfrm>
              <a:off x="4262819" y="5102526"/>
              <a:ext cx="2984808" cy="1457665"/>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172DEA83-7690-468A-B99A-39CD1BBD80EB}"/>
                </a:ext>
              </a:extLst>
            </p:cNvPr>
            <p:cNvSpPr/>
            <p:nvPr/>
          </p:nvSpPr>
          <p:spPr>
            <a:xfrm>
              <a:off x="5449177" y="6125576"/>
              <a:ext cx="603961" cy="3776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3" name="Google Shape;156;g125f8f40711_0_119">
            <a:extLst>
              <a:ext uri="{FF2B5EF4-FFF2-40B4-BE49-F238E27FC236}">
                <a16:creationId xmlns:a16="http://schemas.microsoft.com/office/drawing/2014/main" id="{4E7E7372-D31D-4EE2-B6F0-CAFCA29EE732}"/>
              </a:ext>
            </a:extLst>
          </p:cNvPr>
          <p:cNvSpPr txBox="1"/>
          <p:nvPr/>
        </p:nvSpPr>
        <p:spPr>
          <a:xfrm>
            <a:off x="745499" y="3678071"/>
            <a:ext cx="5277497" cy="738623"/>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⑧次に操作を行う人への通知送信するかどうかを確認し、　　または　　　 をクリックします。（</a:t>
            </a:r>
            <a:r>
              <a:rPr lang="ja-JP" altLang="en-US" sz="1400" dirty="0">
                <a:ea typeface="メイリオ" panose="020B0604030504040204" pitchFamily="50" charset="-128"/>
              </a:rPr>
              <a:t>管理者の設定により送信可否が選択できない場合があります</a:t>
            </a:r>
            <a:r>
              <a:rPr lang="ja-JP" altLang="en-US" sz="1400" dirty="0">
                <a:latin typeface="メイリオ" panose="020B0604030504040204" pitchFamily="50" charset="-128"/>
                <a:ea typeface="メイリオ" panose="020B0604030504040204" pitchFamily="50" charset="-128"/>
              </a:rPr>
              <a:t>）</a:t>
            </a:r>
          </a:p>
        </p:txBody>
      </p:sp>
      <p:pic>
        <p:nvPicPr>
          <p:cNvPr id="25" name="図 24">
            <a:extLst>
              <a:ext uri="{FF2B5EF4-FFF2-40B4-BE49-F238E27FC236}">
                <a16:creationId xmlns:a16="http://schemas.microsoft.com/office/drawing/2014/main" id="{3B42A26A-BFC2-4991-B536-E9E0FB4B690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17725" y="3689973"/>
            <a:ext cx="434435" cy="192380"/>
          </a:xfrm>
          <a:prstGeom prst="rect">
            <a:avLst/>
          </a:prstGeom>
        </p:spPr>
      </p:pic>
      <p:pic>
        <p:nvPicPr>
          <p:cNvPr id="26" name="図 25">
            <a:extLst>
              <a:ext uri="{FF2B5EF4-FFF2-40B4-BE49-F238E27FC236}">
                <a16:creationId xmlns:a16="http://schemas.microsoft.com/office/drawing/2014/main" id="{2B159EFF-18B2-4BAA-AE2D-3D3A26B7FFA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28530" y="3921508"/>
            <a:ext cx="481955" cy="213361"/>
          </a:xfrm>
          <a:prstGeom prst="rect">
            <a:avLst/>
          </a:prstGeom>
        </p:spPr>
      </p:pic>
      <p:grpSp>
        <p:nvGrpSpPr>
          <p:cNvPr id="27" name="グループ化 26">
            <a:extLst>
              <a:ext uri="{FF2B5EF4-FFF2-40B4-BE49-F238E27FC236}">
                <a16:creationId xmlns:a16="http://schemas.microsoft.com/office/drawing/2014/main" id="{E1742EC7-EF68-468F-BEF1-7E1EDAE18B8C}"/>
              </a:ext>
            </a:extLst>
          </p:cNvPr>
          <p:cNvGrpSpPr/>
          <p:nvPr/>
        </p:nvGrpSpPr>
        <p:grpSpPr>
          <a:xfrm>
            <a:off x="1441139" y="4479039"/>
            <a:ext cx="3373120" cy="1730537"/>
            <a:chOff x="4213976" y="11511514"/>
            <a:chExt cx="3036158" cy="1508603"/>
          </a:xfrm>
        </p:grpSpPr>
        <p:pic>
          <p:nvPicPr>
            <p:cNvPr id="28" name="Picture 4" descr="https://support.kaonavi.jp/wp/wp-content/uploads/SR_operation_07.png">
              <a:extLst>
                <a:ext uri="{FF2B5EF4-FFF2-40B4-BE49-F238E27FC236}">
                  <a16:creationId xmlns:a16="http://schemas.microsoft.com/office/drawing/2014/main" id="{9028867A-F267-48BC-873E-D08EB09FA227}"/>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l="33606" t="36312" r="33939" b="36086"/>
            <a:stretch/>
          </p:blipFill>
          <p:spPr bwMode="auto">
            <a:xfrm>
              <a:off x="4213976" y="11511514"/>
              <a:ext cx="3036158" cy="1508603"/>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20447699-A1A4-4374-9565-49BA743DD0DE}"/>
                </a:ext>
              </a:extLst>
            </p:cNvPr>
            <p:cNvSpPr/>
            <p:nvPr/>
          </p:nvSpPr>
          <p:spPr>
            <a:xfrm>
              <a:off x="5081588" y="12627185"/>
              <a:ext cx="1185862" cy="3030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0" name="グループ化 29">
            <a:extLst>
              <a:ext uri="{FF2B5EF4-FFF2-40B4-BE49-F238E27FC236}">
                <a16:creationId xmlns:a16="http://schemas.microsoft.com/office/drawing/2014/main" id="{B370B8DC-3B21-4A23-99DC-19E1508C99C0}"/>
              </a:ext>
            </a:extLst>
          </p:cNvPr>
          <p:cNvGrpSpPr/>
          <p:nvPr/>
        </p:nvGrpSpPr>
        <p:grpSpPr>
          <a:xfrm>
            <a:off x="6298690" y="3851621"/>
            <a:ext cx="5486566" cy="2410283"/>
            <a:chOff x="471710" y="4902892"/>
            <a:chExt cx="5486566" cy="2410283"/>
          </a:xfrm>
        </p:grpSpPr>
        <p:sp>
          <p:nvSpPr>
            <p:cNvPr id="31" name="Google Shape;448;p29">
              <a:extLst>
                <a:ext uri="{FF2B5EF4-FFF2-40B4-BE49-F238E27FC236}">
                  <a16:creationId xmlns:a16="http://schemas.microsoft.com/office/drawing/2014/main" id="{B2C90568-C808-405D-803C-BF2700C7C9B7}"/>
                </a:ext>
              </a:extLst>
            </p:cNvPr>
            <p:cNvSpPr/>
            <p:nvPr/>
          </p:nvSpPr>
          <p:spPr>
            <a:xfrm>
              <a:off x="471710" y="4902892"/>
              <a:ext cx="5486566" cy="2410283"/>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2" name="Google Shape;159;g125f8f40711_0_119">
              <a:extLst>
                <a:ext uri="{FF2B5EF4-FFF2-40B4-BE49-F238E27FC236}">
                  <a16:creationId xmlns:a16="http://schemas.microsoft.com/office/drawing/2014/main" id="{61CA5DC0-C90D-433D-87BA-DC7216FC407D}"/>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3" name="Google Shape;161;g125f8f40711_0_119">
              <a:extLst>
                <a:ext uri="{FF2B5EF4-FFF2-40B4-BE49-F238E27FC236}">
                  <a16:creationId xmlns:a16="http://schemas.microsoft.com/office/drawing/2014/main" id="{41F43EE2-BA3E-47DD-AABF-AB303C686B9E}"/>
                </a:ext>
              </a:extLst>
            </p:cNvPr>
            <p:cNvPicPr preferRelativeResize="0"/>
            <p:nvPr/>
          </p:nvPicPr>
          <p:blipFill rotWithShape="1">
            <a:blip r:embed="rId8">
              <a:alphaModFix/>
            </a:blip>
            <a:srcRect/>
            <a:stretch/>
          </p:blipFill>
          <p:spPr>
            <a:xfrm>
              <a:off x="738155" y="5035748"/>
              <a:ext cx="335332" cy="338514"/>
            </a:xfrm>
            <a:prstGeom prst="rect">
              <a:avLst/>
            </a:prstGeom>
            <a:noFill/>
            <a:ln>
              <a:noFill/>
            </a:ln>
          </p:spPr>
        </p:pic>
        <p:sp>
          <p:nvSpPr>
            <p:cNvPr id="34" name="Google Shape;159;g125f8f40711_0_119">
              <a:extLst>
                <a:ext uri="{FF2B5EF4-FFF2-40B4-BE49-F238E27FC236}">
                  <a16:creationId xmlns:a16="http://schemas.microsoft.com/office/drawing/2014/main" id="{3B085E22-0230-4A73-9232-A2947397C785}"/>
                </a:ext>
              </a:extLst>
            </p:cNvPr>
            <p:cNvSpPr txBox="1"/>
            <p:nvPr/>
          </p:nvSpPr>
          <p:spPr>
            <a:xfrm>
              <a:off x="1798262" y="5062436"/>
              <a:ext cx="3636042"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5" name="Google Shape;160;g125f8f40711_0_119">
              <a:extLst>
                <a:ext uri="{FF2B5EF4-FFF2-40B4-BE49-F238E27FC236}">
                  <a16:creationId xmlns:a16="http://schemas.microsoft.com/office/drawing/2014/main" id="{F66F478A-398F-44D0-9953-39ADF30166E6}"/>
                </a:ext>
              </a:extLst>
            </p:cNvPr>
            <p:cNvSpPr txBox="1"/>
            <p:nvPr/>
          </p:nvSpPr>
          <p:spPr>
            <a:xfrm>
              <a:off x="745499" y="5437101"/>
              <a:ext cx="4963125" cy="1754286"/>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　     もしくは　　　　をクリックした時点で入力内容が確定され、</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以降の再編集は行えなくなります。</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（管理者の設定により、再編集できる場合があります。）</a:t>
              </a: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入力内容を修正したい場合は、次に操作を行う人もしくは管理者に、</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差し戻し操作を行ってもらうようご連絡ください。</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確定をする際は　　　をクリックし、</a:t>
              </a:r>
              <a:r>
                <a:rPr lang="ja-JP" altLang="en-US" sz="1200" dirty="0">
                  <a:latin typeface="メイリオ" panose="020B0604030504040204" pitchFamily="50" charset="-128"/>
                  <a:ea typeface="メイリオ" panose="020B0604030504040204" pitchFamily="50" charset="-128"/>
                </a:rPr>
                <a:t>次に操作を行う人への通知を</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行ってください。</a:t>
              </a:r>
              <a:br>
                <a:rPr lang="en-US" altLang="ja-JP" sz="1200" b="1" u="sng" dirty="0">
                  <a:solidFill>
                    <a:srgbClr val="FF0000"/>
                  </a:solidFill>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（通知を行わない場合は、　　　　をクリックしてください。）</a:t>
              </a:r>
            </a:p>
          </p:txBody>
        </p:sp>
      </p:grpSp>
      <p:pic>
        <p:nvPicPr>
          <p:cNvPr id="36" name="図 35">
            <a:extLst>
              <a:ext uri="{FF2B5EF4-FFF2-40B4-BE49-F238E27FC236}">
                <a16:creationId xmlns:a16="http://schemas.microsoft.com/office/drawing/2014/main" id="{0D2D3716-CFA8-41DA-AC53-8E606CFBB0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41324" y="4380456"/>
            <a:ext cx="434435" cy="192380"/>
          </a:xfrm>
          <a:prstGeom prst="rect">
            <a:avLst/>
          </a:prstGeom>
        </p:spPr>
      </p:pic>
      <p:pic>
        <p:nvPicPr>
          <p:cNvPr id="37" name="図 36">
            <a:extLst>
              <a:ext uri="{FF2B5EF4-FFF2-40B4-BE49-F238E27FC236}">
                <a16:creationId xmlns:a16="http://schemas.microsoft.com/office/drawing/2014/main" id="{B6DC17B6-1696-41E9-834E-6313CAECBB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54525" y="5495797"/>
            <a:ext cx="434435" cy="192380"/>
          </a:xfrm>
          <a:prstGeom prst="rect">
            <a:avLst/>
          </a:prstGeom>
        </p:spPr>
      </p:pic>
      <p:pic>
        <p:nvPicPr>
          <p:cNvPr id="38" name="図 37">
            <a:extLst>
              <a:ext uri="{FF2B5EF4-FFF2-40B4-BE49-F238E27FC236}">
                <a16:creationId xmlns:a16="http://schemas.microsoft.com/office/drawing/2014/main" id="{08A6EFB5-6FA1-49DD-90B0-FE22E2F49C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51084" y="4382904"/>
            <a:ext cx="481955" cy="213361"/>
          </a:xfrm>
          <a:prstGeom prst="rect">
            <a:avLst/>
          </a:prstGeom>
        </p:spPr>
      </p:pic>
      <p:pic>
        <p:nvPicPr>
          <p:cNvPr id="39" name="図 38">
            <a:extLst>
              <a:ext uri="{FF2B5EF4-FFF2-40B4-BE49-F238E27FC236}">
                <a16:creationId xmlns:a16="http://schemas.microsoft.com/office/drawing/2014/main" id="{51380366-D0B2-4EBC-A1C0-6A5B16A8F3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60018" y="5880969"/>
            <a:ext cx="481955" cy="213361"/>
          </a:xfrm>
          <a:prstGeom prst="rect">
            <a:avLst/>
          </a:prstGeom>
        </p:spPr>
      </p:pic>
      <p:sp>
        <p:nvSpPr>
          <p:cNvPr id="40" name="Google Shape;76;p5">
            <a:extLst>
              <a:ext uri="{FF2B5EF4-FFF2-40B4-BE49-F238E27FC236}">
                <a16:creationId xmlns:a16="http://schemas.microsoft.com/office/drawing/2014/main" id="{9C6BC6BA-4593-40A1-87E4-BC89C5860626}"/>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Tree>
    <p:extLst>
      <p:ext uri="{BB962C8B-B14F-4D97-AF65-F5344CB8AC3E}">
        <p14:creationId xmlns:p14="http://schemas.microsoft.com/office/powerpoint/2010/main" val="224483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1D1C9ECE-CAB2-199C-995B-5DDEF586F16B}"/>
              </a:ext>
            </a:extLst>
          </p:cNvPr>
          <p:cNvGrpSpPr/>
          <p:nvPr/>
        </p:nvGrpSpPr>
        <p:grpSpPr>
          <a:xfrm>
            <a:off x="1834976" y="1513692"/>
            <a:ext cx="3098541" cy="2483499"/>
            <a:chOff x="4899296" y="4663195"/>
            <a:chExt cx="2094721" cy="1831593"/>
          </a:xfrm>
        </p:grpSpPr>
        <p:pic>
          <p:nvPicPr>
            <p:cNvPr id="29" name="Picture 2" descr="https://support.kaonavi.jp/wp/wp-content/uploads/SR_operation_06.png">
              <a:extLst>
                <a:ext uri="{FF2B5EF4-FFF2-40B4-BE49-F238E27FC236}">
                  <a16:creationId xmlns:a16="http://schemas.microsoft.com/office/drawing/2014/main" id="{8057A816-93DD-F7CD-BA69-55C0360A863D}"/>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39001" t="35091" r="38608" b="31295"/>
            <a:stretch/>
          </p:blipFill>
          <p:spPr bwMode="auto">
            <a:xfrm>
              <a:off x="4899296" y="4663195"/>
              <a:ext cx="2094721" cy="1831593"/>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C3DF1B67-7859-62B3-A463-3FBF3F7001DC}"/>
                </a:ext>
              </a:extLst>
            </p:cNvPr>
            <p:cNvSpPr/>
            <p:nvPr/>
          </p:nvSpPr>
          <p:spPr>
            <a:xfrm>
              <a:off x="5681851" y="5966823"/>
              <a:ext cx="492921" cy="3982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 name="Google Shape;78;p5">
            <a:extLst>
              <a:ext uri="{FF2B5EF4-FFF2-40B4-BE49-F238E27FC236}">
                <a16:creationId xmlns:a16="http://schemas.microsoft.com/office/drawing/2014/main" id="{36EAD53A-0342-428D-9092-1A4C2D33F345}"/>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4. </a:t>
            </a:r>
            <a:r>
              <a:rPr lang="ja-JP" altLang="en-US" sz="1400" b="1" dirty="0">
                <a:latin typeface="メイリオ" panose="020B0604030504040204" pitchFamily="50" charset="-128"/>
                <a:ea typeface="メイリオ" panose="020B0604030504040204" pitchFamily="50" charset="-128"/>
              </a:rPr>
              <a:t>一括で入力と確定を行う</a:t>
            </a:r>
            <a:endParaRPr lang="ja-JP" altLang="en-US" sz="1400" b="1" i="0" u="none" strike="noStrike" cap="none" dirty="0">
              <a:solidFill>
                <a:srgbClr val="000000"/>
              </a:solidFill>
              <a:latin typeface="Meiryo"/>
              <a:ea typeface="Meiryo"/>
              <a:cs typeface="Meiryo"/>
              <a:sym typeface="Meiryo"/>
            </a:endParaRPr>
          </a:p>
        </p:txBody>
      </p:sp>
      <p:sp>
        <p:nvSpPr>
          <p:cNvPr id="10" name="Google Shape;156;g125f8f40711_0_119">
            <a:extLst>
              <a:ext uri="{FF2B5EF4-FFF2-40B4-BE49-F238E27FC236}">
                <a16:creationId xmlns:a16="http://schemas.microsoft.com/office/drawing/2014/main" id="{DE7694CF-B10F-4568-8188-D5926FDA1310}"/>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⑨完了し、以下の画面が表示されたら　　　をクリックします。</a:t>
            </a:r>
          </a:p>
        </p:txBody>
      </p:sp>
      <p:pic>
        <p:nvPicPr>
          <p:cNvPr id="20" name="図 19">
            <a:extLst>
              <a:ext uri="{FF2B5EF4-FFF2-40B4-BE49-F238E27FC236}">
                <a16:creationId xmlns:a16="http://schemas.microsoft.com/office/drawing/2014/main" id="{D504453A-CE9F-4B82-B2EB-DAFFD73AE0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92719" y="1182423"/>
            <a:ext cx="459177" cy="262556"/>
          </a:xfrm>
          <a:prstGeom prst="rect">
            <a:avLst/>
          </a:prstGeom>
        </p:spPr>
      </p:pic>
      <p:sp>
        <p:nvSpPr>
          <p:cNvPr id="17" name="Google Shape;76;p5">
            <a:extLst>
              <a:ext uri="{FF2B5EF4-FFF2-40B4-BE49-F238E27FC236}">
                <a16:creationId xmlns:a16="http://schemas.microsoft.com/office/drawing/2014/main" id="{CCE854E1-00EB-499C-A6CF-791DFF247330}"/>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Tree>
    <p:extLst>
      <p:ext uri="{BB962C8B-B14F-4D97-AF65-F5344CB8AC3E}">
        <p14:creationId xmlns:p14="http://schemas.microsoft.com/office/powerpoint/2010/main" val="224771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78;p5">
            <a:extLst>
              <a:ext uri="{FF2B5EF4-FFF2-40B4-BE49-F238E27FC236}">
                <a16:creationId xmlns:a16="http://schemas.microsoft.com/office/drawing/2014/main" id="{2AB831FA-F8AB-4477-B3C4-C67C987B4E9C}"/>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4. </a:t>
            </a:r>
            <a:r>
              <a:rPr lang="ja-JP" altLang="en-US" sz="1400" b="1" dirty="0">
                <a:latin typeface="メイリオ" panose="020B0604030504040204" pitchFamily="50" charset="-128"/>
                <a:ea typeface="メイリオ" panose="020B0604030504040204" pitchFamily="50" charset="-128"/>
              </a:rPr>
              <a:t>一括で入力と確定を行う</a:t>
            </a:r>
            <a:endParaRPr lang="ja-JP" altLang="en-US" sz="1400" b="1" i="0" u="none" strike="noStrike" cap="none" dirty="0">
              <a:solidFill>
                <a:srgbClr val="000000"/>
              </a:solidFill>
              <a:latin typeface="Meiryo"/>
              <a:ea typeface="Meiryo"/>
              <a:cs typeface="Meiryo"/>
              <a:sym typeface="Meiryo"/>
            </a:endParaRPr>
          </a:p>
        </p:txBody>
      </p:sp>
      <p:sp>
        <p:nvSpPr>
          <p:cNvPr id="21" name="Google Shape;76;p5">
            <a:extLst>
              <a:ext uri="{FF2B5EF4-FFF2-40B4-BE49-F238E27FC236}">
                <a16:creationId xmlns:a16="http://schemas.microsoft.com/office/drawing/2014/main" id="{ABC533D2-7603-46CB-9357-AE31E0CD3E6D}"/>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grpSp>
        <p:nvGrpSpPr>
          <p:cNvPr id="29" name="グループ化 28">
            <a:extLst>
              <a:ext uri="{FF2B5EF4-FFF2-40B4-BE49-F238E27FC236}">
                <a16:creationId xmlns:a16="http://schemas.microsoft.com/office/drawing/2014/main" id="{B0D6FFD1-C4DD-4A21-BA30-F77A43EC178D}"/>
              </a:ext>
            </a:extLst>
          </p:cNvPr>
          <p:cNvGrpSpPr/>
          <p:nvPr/>
        </p:nvGrpSpPr>
        <p:grpSpPr>
          <a:xfrm>
            <a:off x="640705" y="979083"/>
            <a:ext cx="10910589" cy="1621877"/>
            <a:chOff x="471710" y="4947884"/>
            <a:chExt cx="10910589" cy="1621877"/>
          </a:xfrm>
        </p:grpSpPr>
        <p:sp>
          <p:nvSpPr>
            <p:cNvPr id="30" name="Google Shape;448;p29">
              <a:extLst>
                <a:ext uri="{FF2B5EF4-FFF2-40B4-BE49-F238E27FC236}">
                  <a16:creationId xmlns:a16="http://schemas.microsoft.com/office/drawing/2014/main" id="{50168B84-A0F0-4714-8BCE-7A82AECF176F}"/>
                </a:ext>
              </a:extLst>
            </p:cNvPr>
            <p:cNvSpPr/>
            <p:nvPr/>
          </p:nvSpPr>
          <p:spPr>
            <a:xfrm>
              <a:off x="471710" y="4947884"/>
              <a:ext cx="10839035" cy="1621877"/>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1" name="Google Shape;159;g125f8f40711_0_119">
              <a:extLst>
                <a:ext uri="{FF2B5EF4-FFF2-40B4-BE49-F238E27FC236}">
                  <a16:creationId xmlns:a16="http://schemas.microsoft.com/office/drawing/2014/main" id="{475BC4F2-0219-4816-A1DC-20BAA206C6CF}"/>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2" name="Google Shape;161;g125f8f40711_0_119">
              <a:extLst>
                <a:ext uri="{FF2B5EF4-FFF2-40B4-BE49-F238E27FC236}">
                  <a16:creationId xmlns:a16="http://schemas.microsoft.com/office/drawing/2014/main" id="{39D0BDC8-2FD9-432F-9156-2C54B97EAE5B}"/>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33" name="Google Shape;159;g125f8f40711_0_119">
              <a:extLst>
                <a:ext uri="{FF2B5EF4-FFF2-40B4-BE49-F238E27FC236}">
                  <a16:creationId xmlns:a16="http://schemas.microsoft.com/office/drawing/2014/main" id="{E4889AEB-102F-4A5B-BCA9-DB52CCAD6935}"/>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r>
                <a:rPr lang="ja-JP" altLang="en-US" b="1" i="1" u="none" strike="noStrike" cap="none" dirty="0">
                  <a:solidFill>
                    <a:srgbClr val="C96F06"/>
                  </a:solidFill>
                  <a:latin typeface="メイリオ" panose="020B0604030504040204" pitchFamily="50" charset="-128"/>
                  <a:ea typeface="メイリオ" panose="020B0604030504040204" pitchFamily="50" charset="-128"/>
                  <a:cs typeface="Meiryo"/>
                  <a:sym typeface="Meiryo"/>
                </a:rPr>
                <a:t>調整マップについて</a:t>
              </a:r>
              <a:endParaRPr lang="ja-JP" altLang="en-US" sz="1800" b="1" i="0" u="none" strike="noStrike" cap="none" dirty="0">
                <a:solidFill>
                  <a:srgbClr val="C96F06"/>
                </a:solidFill>
                <a:latin typeface="Meiryo"/>
                <a:ea typeface="Meiryo"/>
                <a:cs typeface="Meiryo"/>
                <a:sym typeface="Meiryo"/>
              </a:endParaRPr>
            </a:p>
          </p:txBody>
        </p:sp>
        <p:sp>
          <p:nvSpPr>
            <p:cNvPr id="34" name="Google Shape;160;g125f8f40711_0_119">
              <a:extLst>
                <a:ext uri="{FF2B5EF4-FFF2-40B4-BE49-F238E27FC236}">
                  <a16:creationId xmlns:a16="http://schemas.microsoft.com/office/drawing/2014/main" id="{6809FC91-2FEA-4F11-8B3E-079996579AAA}"/>
                </a:ext>
              </a:extLst>
            </p:cNvPr>
            <p:cNvSpPr txBox="1"/>
            <p:nvPr/>
          </p:nvSpPr>
          <p:spPr>
            <a:xfrm>
              <a:off x="745499" y="5437101"/>
              <a:ext cx="10636800" cy="1046400"/>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調整マップボタンから選択できる調整マップを利用することで、特定の項目の分布を確認しながら入力内容の変更が行えます。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顔写真をドラッグして変更したい値に移動させることで、自身が入力できる被評価者の評価を比較しながら評価を決めることが可能となります。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顔写真を移動させて評価を変更後、　　　　 をクリックして反映します。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400" b="1" u="sng" dirty="0">
                  <a:solidFill>
                    <a:srgbClr val="FF0000"/>
                  </a:solidFill>
                  <a:latin typeface="メイリオ" panose="020B0604030504040204" pitchFamily="50" charset="-128"/>
                  <a:ea typeface="メイリオ" panose="020B0604030504040204" pitchFamily="50" charset="-128"/>
                </a:rPr>
                <a:t>一度変更を反映すると値が上書きされ、以前の入力内容に戻すことはできません。十分ご確認の上、保存を行ってください。</a:t>
              </a:r>
            </a:p>
          </p:txBody>
        </p:sp>
      </p:grpSp>
      <p:pic>
        <p:nvPicPr>
          <p:cNvPr id="35" name="図 34">
            <a:extLst>
              <a:ext uri="{FF2B5EF4-FFF2-40B4-BE49-F238E27FC236}">
                <a16:creationId xmlns:a16="http://schemas.microsoft.com/office/drawing/2014/main" id="{5696D8A6-A072-4EDD-80CD-59DF10D16171}"/>
              </a:ext>
            </a:extLst>
          </p:cNvPr>
          <p:cNvPicPr>
            <a:picLocks noChangeAspect="1"/>
          </p:cNvPicPr>
          <p:nvPr/>
        </p:nvPicPr>
        <p:blipFill rotWithShape="1">
          <a:blip r:embed="rId3">
            <a:extLst>
              <a:ext uri="{28A0092B-C50C-407E-A947-70E740481C1C}">
                <a14:useLocalDpi xmlns:a14="http://schemas.microsoft.com/office/drawing/2010/main" val="0"/>
              </a:ext>
            </a:extLst>
          </a:blip>
          <a:srcRect l="3523" t="9250" r="5281" b="12182"/>
          <a:stretch/>
        </p:blipFill>
        <p:spPr>
          <a:xfrm>
            <a:off x="3412204" y="1886803"/>
            <a:ext cx="687416" cy="249594"/>
          </a:xfrm>
          <a:prstGeom prst="rect">
            <a:avLst/>
          </a:prstGeom>
        </p:spPr>
      </p:pic>
      <p:pic>
        <p:nvPicPr>
          <p:cNvPr id="2" name="図 1">
            <a:extLst>
              <a:ext uri="{FF2B5EF4-FFF2-40B4-BE49-F238E27FC236}">
                <a16:creationId xmlns:a16="http://schemas.microsoft.com/office/drawing/2014/main" id="{D99509AA-4F9F-B79A-6E6A-9AFB7ADE1903}"/>
              </a:ext>
            </a:extLst>
          </p:cNvPr>
          <p:cNvPicPr>
            <a:picLocks noChangeAspect="1"/>
          </p:cNvPicPr>
          <p:nvPr/>
        </p:nvPicPr>
        <p:blipFill>
          <a:blip r:embed="rId4"/>
          <a:stretch>
            <a:fillRect/>
          </a:stretch>
        </p:blipFill>
        <p:spPr>
          <a:xfrm>
            <a:off x="640705" y="2718973"/>
            <a:ext cx="6404037" cy="3314012"/>
          </a:xfrm>
          <a:prstGeom prst="rect">
            <a:avLst/>
          </a:prstGeom>
          <a:ln>
            <a:solidFill>
              <a:schemeClr val="tx1"/>
            </a:solidFill>
          </a:ln>
        </p:spPr>
      </p:pic>
      <p:grpSp>
        <p:nvGrpSpPr>
          <p:cNvPr id="3" name="グループ化 2">
            <a:extLst>
              <a:ext uri="{FF2B5EF4-FFF2-40B4-BE49-F238E27FC236}">
                <a16:creationId xmlns:a16="http://schemas.microsoft.com/office/drawing/2014/main" id="{ABCF2A4C-1874-6DE2-9631-315A4AC61B64}"/>
              </a:ext>
            </a:extLst>
          </p:cNvPr>
          <p:cNvGrpSpPr/>
          <p:nvPr/>
        </p:nvGrpSpPr>
        <p:grpSpPr>
          <a:xfrm>
            <a:off x="4404146" y="3054845"/>
            <a:ext cx="4942214" cy="2824072"/>
            <a:chOff x="4934533" y="1736336"/>
            <a:chExt cx="6799195" cy="3885184"/>
          </a:xfrm>
        </p:grpSpPr>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296D6E3D-400B-052A-EC06-3DE749987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4533" y="2190991"/>
              <a:ext cx="6799195" cy="3430529"/>
            </a:xfrm>
            <a:prstGeom prst="rect">
              <a:avLst/>
            </a:prstGeom>
          </p:spPr>
        </p:pic>
        <p:sp>
          <p:nvSpPr>
            <p:cNvPr id="5" name="正方形/長方形 4">
              <a:extLst>
                <a:ext uri="{FF2B5EF4-FFF2-40B4-BE49-F238E27FC236}">
                  <a16:creationId xmlns:a16="http://schemas.microsoft.com/office/drawing/2014/main" id="{7E39E052-CE4F-89EF-8E36-5B1123C954B2}"/>
                </a:ext>
              </a:extLst>
            </p:cNvPr>
            <p:cNvSpPr/>
            <p:nvPr/>
          </p:nvSpPr>
          <p:spPr>
            <a:xfrm>
              <a:off x="7168049" y="1736336"/>
              <a:ext cx="903153" cy="333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7FD51166-5351-D661-F3B2-95254817FA72}"/>
                </a:ext>
              </a:extLst>
            </p:cNvPr>
            <p:cNvCxnSpPr>
              <a:cxnSpLocks/>
              <a:stCxn id="5" idx="2"/>
            </p:cNvCxnSpPr>
            <p:nvPr/>
          </p:nvCxnSpPr>
          <p:spPr>
            <a:xfrm>
              <a:off x="7619625" y="2070113"/>
              <a:ext cx="0" cy="4620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918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57;g125f8f40711_0_119">
            <a:extLst>
              <a:ext uri="{FF2B5EF4-FFF2-40B4-BE49-F238E27FC236}">
                <a16:creationId xmlns:a16="http://schemas.microsoft.com/office/drawing/2014/main" id="{9A2A9F2D-7DB2-407A-9B90-A5CF98A36E45}"/>
              </a:ext>
            </a:extLst>
          </p:cNvPr>
          <p:cNvSpPr txBox="1"/>
          <p:nvPr/>
        </p:nvSpPr>
        <p:spPr>
          <a:xfrm>
            <a:off x="6167550" y="1217858"/>
            <a:ext cx="5277497" cy="2031285"/>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➁差し戻し先を確認します。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差し戻し先の人へ通知送信するかどうかをチェックし、必要であればコメントを入力します。（</a:t>
            </a:r>
            <a:r>
              <a:rPr lang="ja-JP" altLang="en-US" sz="1400" dirty="0">
                <a:ea typeface="メイリオ" panose="020B0604030504040204" pitchFamily="50" charset="-128"/>
              </a:rPr>
              <a:t>管理者の設定により送信可否が選択できない場合があります</a:t>
            </a:r>
            <a:r>
              <a:rPr lang="ja-JP" altLang="en-US" sz="1400" dirty="0">
                <a:latin typeface="メイリオ" panose="020B0604030504040204" pitchFamily="50" charset="-128"/>
                <a:ea typeface="メイリオ" panose="020B0604030504040204" pitchFamily="50" charset="-128"/>
              </a:rPr>
              <a:t>）</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差し戻し時に入力したメッセージを自分へ通知する場合は、「自分宛に送信する」にチェックを入れてください。</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差し戻し時に入力したメッセージは、メール送信履歴には残りません。</a:t>
            </a:r>
            <a:endParaRPr lang="en-US" altLang="ja-JP" sz="140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EA655684-4478-475B-9EB7-2B4E6361F738}"/>
              </a:ext>
            </a:extLst>
          </p:cNvPr>
          <p:cNvGrpSpPr/>
          <p:nvPr/>
        </p:nvGrpSpPr>
        <p:grpSpPr>
          <a:xfrm>
            <a:off x="599865" y="1636648"/>
            <a:ext cx="5277498" cy="3070229"/>
            <a:chOff x="599865" y="2113231"/>
            <a:chExt cx="5277498" cy="3070229"/>
          </a:xfrm>
        </p:grpSpPr>
        <p:pic>
          <p:nvPicPr>
            <p:cNvPr id="15" name="図 14" descr="グラフィカル ユーザー インターフェイス, テキスト, アプリケーション, メール&#10;&#10;自動的に生成された説明">
              <a:extLst>
                <a:ext uri="{FF2B5EF4-FFF2-40B4-BE49-F238E27FC236}">
                  <a16:creationId xmlns:a16="http://schemas.microsoft.com/office/drawing/2014/main" id="{FA8C84B3-A96D-4875-B73A-7330384BB0E5}"/>
                </a:ext>
              </a:extLst>
            </p:cNvPr>
            <p:cNvPicPr>
              <a:picLocks noChangeAspect="1"/>
            </p:cNvPicPr>
            <p:nvPr/>
          </p:nvPicPr>
          <p:blipFill>
            <a:blip r:embed="rId2"/>
            <a:stretch>
              <a:fillRect/>
            </a:stretch>
          </p:blipFill>
          <p:spPr>
            <a:xfrm>
              <a:off x="599865" y="2113231"/>
              <a:ext cx="5277498" cy="3070229"/>
            </a:xfrm>
            <a:prstGeom prst="rect">
              <a:avLst/>
            </a:prstGeom>
            <a:ln>
              <a:solidFill>
                <a:schemeClr val="tx1"/>
              </a:solidFill>
            </a:ln>
          </p:spPr>
        </p:pic>
        <p:sp>
          <p:nvSpPr>
            <p:cNvPr id="21" name="Google Shape;600;p14">
              <a:extLst>
                <a:ext uri="{FF2B5EF4-FFF2-40B4-BE49-F238E27FC236}">
                  <a16:creationId xmlns:a16="http://schemas.microsoft.com/office/drawing/2014/main" id="{01A93886-2A61-0CE6-A2C0-C48F9B209D38}"/>
                </a:ext>
              </a:extLst>
            </p:cNvPr>
            <p:cNvSpPr/>
            <p:nvPr/>
          </p:nvSpPr>
          <p:spPr>
            <a:xfrm>
              <a:off x="5140199" y="2264081"/>
              <a:ext cx="518922" cy="236855"/>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rebuchet MS"/>
                <a:buNone/>
              </a:pPr>
              <a:endParaRPr sz="1800" dirty="0">
                <a:solidFill>
                  <a:schemeClr val="lt1"/>
                </a:solidFill>
                <a:latin typeface="Trebuchet MS"/>
                <a:ea typeface="Trebuchet MS"/>
                <a:cs typeface="Trebuchet MS"/>
                <a:sym typeface="Trebuchet MS"/>
              </a:endParaRPr>
            </a:p>
          </p:txBody>
        </p:sp>
      </p:grpSp>
      <p:sp>
        <p:nvSpPr>
          <p:cNvPr id="11" name="Google Shape;78;p5">
            <a:extLst>
              <a:ext uri="{FF2B5EF4-FFF2-40B4-BE49-F238E27FC236}">
                <a16:creationId xmlns:a16="http://schemas.microsoft.com/office/drawing/2014/main" id="{8FFC0CFC-6523-4E2A-84C3-49910FD203CE}"/>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solidFill>
                  <a:srgbClr val="000000"/>
                </a:solidFill>
                <a:latin typeface="Meiryo"/>
                <a:ea typeface="Meiryo"/>
                <a:cs typeface="Meiryo"/>
                <a:sym typeface="Meiryo"/>
              </a:rPr>
              <a:t>5</a:t>
            </a:r>
            <a:r>
              <a:rPr lang="en-US" sz="1400" b="1" i="0" u="none" strike="noStrike" cap="none" dirty="0">
                <a:solidFill>
                  <a:srgbClr val="000000"/>
                </a:solidFill>
                <a:latin typeface="Meiryo"/>
                <a:ea typeface="Meiryo"/>
                <a:cs typeface="Meiryo"/>
                <a:sym typeface="Meiryo"/>
              </a:rPr>
              <a:t>. </a:t>
            </a:r>
            <a:r>
              <a:rPr lang="ja-JP" altLang="en-US" sz="1400" b="1" dirty="0">
                <a:latin typeface="メイリオ" panose="020B0604030504040204" pitchFamily="50" charset="-128"/>
                <a:ea typeface="メイリオ" panose="020B0604030504040204" pitchFamily="50" charset="-128"/>
              </a:rPr>
              <a:t>差し戻しを行う</a:t>
            </a:r>
            <a:endParaRPr sz="1400" b="1" i="0" u="none" strike="noStrike" cap="none" dirty="0">
              <a:solidFill>
                <a:srgbClr val="000000"/>
              </a:solidFill>
              <a:latin typeface="Meiryo"/>
              <a:ea typeface="Meiryo"/>
              <a:cs typeface="Meiryo"/>
              <a:sym typeface="Meiryo"/>
            </a:endParaRPr>
          </a:p>
        </p:txBody>
      </p:sp>
      <p:sp>
        <p:nvSpPr>
          <p:cNvPr id="10" name="Google Shape;156;g125f8f40711_0_119">
            <a:extLst>
              <a:ext uri="{FF2B5EF4-FFF2-40B4-BE49-F238E27FC236}">
                <a16:creationId xmlns:a16="http://schemas.microsoft.com/office/drawing/2014/main" id="{97F8619D-C5AD-4AF2-833E-3E94E2496E77}"/>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①画面右上の　　　　　 をクリックします。</a:t>
            </a:r>
          </a:p>
        </p:txBody>
      </p:sp>
      <p:pic>
        <p:nvPicPr>
          <p:cNvPr id="14" name="図 13">
            <a:extLst>
              <a:ext uri="{FF2B5EF4-FFF2-40B4-BE49-F238E27FC236}">
                <a16:creationId xmlns:a16="http://schemas.microsoft.com/office/drawing/2014/main" id="{1ACE786C-A737-4B79-B1C5-7F95F659B638}"/>
              </a:ext>
            </a:extLst>
          </p:cNvPr>
          <p:cNvPicPr>
            <a:picLocks noChangeAspect="1"/>
          </p:cNvPicPr>
          <p:nvPr/>
        </p:nvPicPr>
        <p:blipFill>
          <a:blip r:embed="rId3"/>
          <a:stretch>
            <a:fillRect/>
          </a:stretch>
        </p:blipFill>
        <p:spPr>
          <a:xfrm>
            <a:off x="1926396" y="1083000"/>
            <a:ext cx="896627" cy="364482"/>
          </a:xfrm>
          <a:prstGeom prst="rect">
            <a:avLst/>
          </a:prstGeom>
        </p:spPr>
      </p:pic>
      <p:sp>
        <p:nvSpPr>
          <p:cNvPr id="12" name="Google Shape;76;p5">
            <a:extLst>
              <a:ext uri="{FF2B5EF4-FFF2-40B4-BE49-F238E27FC236}">
                <a16:creationId xmlns:a16="http://schemas.microsoft.com/office/drawing/2014/main" id="{81DAD640-6F10-47A4-AC5C-28E157BF1F49}"/>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Tree>
    <p:extLst>
      <p:ext uri="{BB962C8B-B14F-4D97-AF65-F5344CB8AC3E}">
        <p14:creationId xmlns:p14="http://schemas.microsoft.com/office/powerpoint/2010/main" val="271913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9E1F33F-F2A8-4247-B570-35011703AD85}"/>
              </a:ext>
            </a:extLst>
          </p:cNvPr>
          <p:cNvPicPr>
            <a:picLocks noChangeAspect="1"/>
          </p:cNvPicPr>
          <p:nvPr/>
        </p:nvPicPr>
        <p:blipFill>
          <a:blip r:embed="rId2"/>
          <a:stretch>
            <a:fillRect/>
          </a:stretch>
        </p:blipFill>
        <p:spPr>
          <a:xfrm>
            <a:off x="729624" y="1598641"/>
            <a:ext cx="4077999" cy="3265606"/>
          </a:xfrm>
          <a:prstGeom prst="rect">
            <a:avLst/>
          </a:prstGeom>
        </p:spPr>
      </p:pic>
      <p:pic>
        <p:nvPicPr>
          <p:cNvPr id="7" name="図 6">
            <a:extLst>
              <a:ext uri="{FF2B5EF4-FFF2-40B4-BE49-F238E27FC236}">
                <a16:creationId xmlns:a16="http://schemas.microsoft.com/office/drawing/2014/main" id="{D72B3EC4-C86B-4277-BEB8-F2AF97759E9B}"/>
              </a:ext>
            </a:extLst>
          </p:cNvPr>
          <p:cNvPicPr>
            <a:picLocks noChangeAspect="1"/>
          </p:cNvPicPr>
          <p:nvPr/>
        </p:nvPicPr>
        <p:blipFill>
          <a:blip r:embed="rId3"/>
          <a:stretch>
            <a:fillRect/>
          </a:stretch>
        </p:blipFill>
        <p:spPr>
          <a:xfrm>
            <a:off x="1961356" y="1150560"/>
            <a:ext cx="807268" cy="312053"/>
          </a:xfrm>
          <a:prstGeom prst="rect">
            <a:avLst/>
          </a:prstGeom>
        </p:spPr>
      </p:pic>
      <p:pic>
        <p:nvPicPr>
          <p:cNvPr id="24" name="図 23">
            <a:extLst>
              <a:ext uri="{FF2B5EF4-FFF2-40B4-BE49-F238E27FC236}">
                <a16:creationId xmlns:a16="http://schemas.microsoft.com/office/drawing/2014/main" id="{69E75D64-6671-4803-95D7-34C54EB383F1}"/>
              </a:ext>
            </a:extLst>
          </p:cNvPr>
          <p:cNvPicPr>
            <a:picLocks noChangeAspect="1"/>
          </p:cNvPicPr>
          <p:nvPr/>
        </p:nvPicPr>
        <p:blipFill>
          <a:blip r:embed="rId3"/>
          <a:stretch>
            <a:fillRect/>
          </a:stretch>
        </p:blipFill>
        <p:spPr>
          <a:xfrm>
            <a:off x="1074850" y="5733933"/>
            <a:ext cx="690858" cy="267054"/>
          </a:xfrm>
          <a:prstGeom prst="rect">
            <a:avLst/>
          </a:prstGeom>
        </p:spPr>
      </p:pic>
      <p:sp>
        <p:nvSpPr>
          <p:cNvPr id="15" name="Google Shape;78;p5">
            <a:extLst>
              <a:ext uri="{FF2B5EF4-FFF2-40B4-BE49-F238E27FC236}">
                <a16:creationId xmlns:a16="http://schemas.microsoft.com/office/drawing/2014/main" id="{59FBB9FB-B440-4236-BCB9-E455B7E0CD2F}"/>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solidFill>
                  <a:srgbClr val="000000"/>
                </a:solidFill>
                <a:latin typeface="Meiryo"/>
                <a:ea typeface="Meiryo"/>
                <a:cs typeface="Meiryo"/>
                <a:sym typeface="Meiryo"/>
              </a:rPr>
              <a:t>5</a:t>
            </a:r>
            <a:r>
              <a:rPr lang="en-US" altLang="ja-JP" sz="1400" b="1" i="0" u="none" strike="noStrike" cap="none" dirty="0">
                <a:solidFill>
                  <a:srgbClr val="000000"/>
                </a:solidFill>
                <a:latin typeface="Meiryo"/>
                <a:ea typeface="Meiryo"/>
                <a:cs typeface="Meiryo"/>
                <a:sym typeface="Meiryo"/>
              </a:rPr>
              <a:t>. </a:t>
            </a:r>
            <a:r>
              <a:rPr lang="ja-JP" altLang="en-US" sz="1400" b="1" dirty="0">
                <a:latin typeface="メイリオ" panose="020B0604030504040204" pitchFamily="50" charset="-128"/>
                <a:ea typeface="メイリオ" panose="020B0604030504040204" pitchFamily="50" charset="-128"/>
              </a:rPr>
              <a:t>差し戻しを行う</a:t>
            </a:r>
            <a:endParaRPr lang="ja-JP" altLang="en-US" sz="1400" b="1" i="0" u="none" strike="noStrike" cap="none" dirty="0">
              <a:solidFill>
                <a:srgbClr val="000000"/>
              </a:solidFill>
              <a:latin typeface="Meiryo"/>
              <a:ea typeface="Meiryo"/>
              <a:cs typeface="Meiryo"/>
              <a:sym typeface="Meiryo"/>
            </a:endParaRPr>
          </a:p>
        </p:txBody>
      </p:sp>
      <p:sp>
        <p:nvSpPr>
          <p:cNvPr id="16" name="Google Shape;156;g125f8f40711_0_119">
            <a:extLst>
              <a:ext uri="{FF2B5EF4-FFF2-40B4-BE49-F238E27FC236}">
                <a16:creationId xmlns:a16="http://schemas.microsoft.com/office/drawing/2014/main" id="{6D7569D5-9868-44DF-859F-EF087EF08F94}"/>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➂画面右上の　　　　　 をクリックします。</a:t>
            </a:r>
          </a:p>
        </p:txBody>
      </p:sp>
      <p:grpSp>
        <p:nvGrpSpPr>
          <p:cNvPr id="22" name="グループ化 21">
            <a:extLst>
              <a:ext uri="{FF2B5EF4-FFF2-40B4-BE49-F238E27FC236}">
                <a16:creationId xmlns:a16="http://schemas.microsoft.com/office/drawing/2014/main" id="{D73258A9-A85E-4072-8C88-E382EC22980F}"/>
              </a:ext>
            </a:extLst>
          </p:cNvPr>
          <p:cNvGrpSpPr/>
          <p:nvPr/>
        </p:nvGrpSpPr>
        <p:grpSpPr>
          <a:xfrm>
            <a:off x="818502" y="5257575"/>
            <a:ext cx="10910589" cy="943578"/>
            <a:chOff x="471710" y="4947884"/>
            <a:chExt cx="10910589" cy="943578"/>
          </a:xfrm>
        </p:grpSpPr>
        <p:sp>
          <p:nvSpPr>
            <p:cNvPr id="25" name="Google Shape;448;p29">
              <a:extLst>
                <a:ext uri="{FF2B5EF4-FFF2-40B4-BE49-F238E27FC236}">
                  <a16:creationId xmlns:a16="http://schemas.microsoft.com/office/drawing/2014/main" id="{599F1F2D-B327-411B-B268-78A7C679B2F5}"/>
                </a:ext>
              </a:extLst>
            </p:cNvPr>
            <p:cNvSpPr/>
            <p:nvPr/>
          </p:nvSpPr>
          <p:spPr>
            <a:xfrm>
              <a:off x="471710" y="4947884"/>
              <a:ext cx="10839035" cy="94357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6" name="Google Shape;159;g125f8f40711_0_119">
              <a:extLst>
                <a:ext uri="{FF2B5EF4-FFF2-40B4-BE49-F238E27FC236}">
                  <a16:creationId xmlns:a16="http://schemas.microsoft.com/office/drawing/2014/main" id="{09483C5A-6C6F-47C8-B8F6-B856CC8394CD}"/>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7" name="Google Shape;161;g125f8f40711_0_119">
              <a:extLst>
                <a:ext uri="{FF2B5EF4-FFF2-40B4-BE49-F238E27FC236}">
                  <a16:creationId xmlns:a16="http://schemas.microsoft.com/office/drawing/2014/main" id="{326A372A-B719-4AC1-87E4-7581854B404F}"/>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28" name="Google Shape;159;g125f8f40711_0_119">
              <a:extLst>
                <a:ext uri="{FF2B5EF4-FFF2-40B4-BE49-F238E27FC236}">
                  <a16:creationId xmlns:a16="http://schemas.microsoft.com/office/drawing/2014/main" id="{C0E87B50-9215-4D90-9DE7-1A5DB3A64E09}"/>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29" name="Google Shape;160;g125f8f40711_0_119">
              <a:extLst>
                <a:ext uri="{FF2B5EF4-FFF2-40B4-BE49-F238E27FC236}">
                  <a16:creationId xmlns:a16="http://schemas.microsoft.com/office/drawing/2014/main" id="{48029B17-2BD3-431F-8D02-3E886746D24F}"/>
                </a:ext>
              </a:extLst>
            </p:cNvPr>
            <p:cNvSpPr txBox="1"/>
            <p:nvPr/>
          </p:nvSpPr>
          <p:spPr>
            <a:xfrm>
              <a:off x="745499" y="5437101"/>
              <a:ext cx="10636800"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　　　　をクリックした時点で差し戻しを確定します。</a:t>
              </a:r>
              <a:endParaRPr lang="ja-JP" altLang="en-US" sz="1200" u="sng" dirty="0">
                <a:latin typeface="メイリオ" panose="020B0604030504040204" pitchFamily="50" charset="-128"/>
                <a:ea typeface="メイリオ" panose="020B0604030504040204" pitchFamily="50" charset="-128"/>
              </a:endParaRPr>
            </a:p>
          </p:txBody>
        </p:sp>
      </p:grpSp>
      <p:sp>
        <p:nvSpPr>
          <p:cNvPr id="17" name="Google Shape;76;p5">
            <a:extLst>
              <a:ext uri="{FF2B5EF4-FFF2-40B4-BE49-F238E27FC236}">
                <a16:creationId xmlns:a16="http://schemas.microsoft.com/office/drawing/2014/main" id="{2E22318A-DFAC-4961-A5C6-BCEF7E08FF8B}"/>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Tree>
    <p:extLst>
      <p:ext uri="{BB962C8B-B14F-4D97-AF65-F5344CB8AC3E}">
        <p14:creationId xmlns:p14="http://schemas.microsoft.com/office/powerpoint/2010/main" val="286187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付プレースホルダー 3">
            <a:extLst>
              <a:ext uri="{FF2B5EF4-FFF2-40B4-BE49-F238E27FC236}">
                <a16:creationId xmlns:a16="http://schemas.microsoft.com/office/drawing/2014/main" id="{1E4506CA-9913-654D-8A92-F93F2A9E014A}"/>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Noto Sans CJK JP" panose="020B0500000000000000" pitchFamily="34" charset="-128"/>
                <a:ea typeface="Noto Sans CJK JP" panose="020B0500000000000000" pitchFamily="34" charset="-128"/>
              </a:rPr>
              <a:t>© </a:t>
            </a:r>
            <a:r>
              <a:rPr lang="en-US" altLang="ja-JP" sz="900" dirty="0" err="1">
                <a:solidFill>
                  <a:schemeClr val="accent4"/>
                </a:solidFill>
                <a:latin typeface="Noto Sans CJK JP" panose="020B0500000000000000" pitchFamily="34" charset="-128"/>
                <a:ea typeface="Noto Sans CJK JP" panose="020B0500000000000000" pitchFamily="34" charset="-128"/>
              </a:rPr>
              <a:t>kaonavi</a:t>
            </a:r>
            <a:r>
              <a:rPr lang="en-US" altLang="ja-JP" sz="900" dirty="0">
                <a:solidFill>
                  <a:schemeClr val="accent4"/>
                </a:solidFill>
                <a:latin typeface="Noto Sans CJK JP" panose="020B0500000000000000" pitchFamily="34" charset="-128"/>
                <a:ea typeface="Noto Sans CJK JP" panose="020B0500000000000000" pitchFamily="34" charset="-128"/>
              </a:rPr>
              <a:t>, inc.</a:t>
            </a:r>
            <a:endParaRPr lang="ja-JP" altLang="en-US" sz="900">
              <a:solidFill>
                <a:schemeClr val="accent4"/>
              </a:solidFill>
              <a:latin typeface="Noto Sans CJK JP" panose="020B0500000000000000" pitchFamily="34" charset="-128"/>
              <a:ea typeface="Noto Sans CJK JP" panose="020B0500000000000000" pitchFamily="34" charset="-128"/>
            </a:endParaRPr>
          </a:p>
        </p:txBody>
      </p:sp>
      <p:sp>
        <p:nvSpPr>
          <p:cNvPr id="9" name="Google Shape;69;p3">
            <a:extLst>
              <a:ext uri="{FF2B5EF4-FFF2-40B4-BE49-F238E27FC236}">
                <a16:creationId xmlns:a16="http://schemas.microsoft.com/office/drawing/2014/main" id="{F1B4A4A0-D33F-4C77-A443-1777D17F9A8F}"/>
              </a:ext>
            </a:extLst>
          </p:cNvPr>
          <p:cNvSpPr txBox="1"/>
          <p:nvPr/>
        </p:nvSpPr>
        <p:spPr>
          <a:xfrm>
            <a:off x="734728" y="1889289"/>
            <a:ext cx="4167000" cy="931200"/>
          </a:xfrm>
          <a:prstGeom prst="rect">
            <a:avLst/>
          </a:prstGeom>
          <a:noFill/>
          <a:ln>
            <a:noFill/>
          </a:ln>
        </p:spPr>
        <p:txBody>
          <a:bodyPr spcFirstLastPara="1" wrap="square" lIns="91425" tIns="45700" rIns="91425" bIns="45700" anchor="ctr" anchorCtr="0">
            <a:noAutofit/>
          </a:bodyPr>
          <a:lstStyle/>
          <a:p>
            <a:pPr marL="0" marR="0" lvl="0" indent="0" algn="l" rtl="0">
              <a:lnSpc>
                <a:spcPct val="47058"/>
              </a:lnSpc>
              <a:spcBef>
                <a:spcPts val="0"/>
              </a:spcBef>
              <a:spcAft>
                <a:spcPts val="0"/>
              </a:spcAft>
              <a:buClr>
                <a:schemeClr val="accent1"/>
              </a:buClr>
              <a:buSzPts val="5100"/>
              <a:buFont typeface="Arial"/>
              <a:buNone/>
            </a:pPr>
            <a:r>
              <a:rPr lang="en-US" sz="5100" b="1" i="0" u="none" strike="noStrike" cap="none" dirty="0">
                <a:solidFill>
                  <a:srgbClr val="447FE0"/>
                </a:solidFill>
                <a:latin typeface="Arial"/>
                <a:ea typeface="Arial"/>
                <a:cs typeface="Arial"/>
                <a:sym typeface="Arial"/>
              </a:rPr>
              <a:t>INDEX</a:t>
            </a:r>
            <a:endParaRPr sz="5100" b="1" i="0" u="none" strike="noStrike" cap="none" dirty="0">
              <a:solidFill>
                <a:srgbClr val="447FE0"/>
              </a:solidFill>
              <a:latin typeface="Arial"/>
              <a:ea typeface="Arial"/>
              <a:cs typeface="Arial"/>
              <a:sym typeface="Arial"/>
            </a:endParaRPr>
          </a:p>
        </p:txBody>
      </p:sp>
      <p:sp>
        <p:nvSpPr>
          <p:cNvPr id="10" name="Google Shape;70;p3">
            <a:extLst>
              <a:ext uri="{FF2B5EF4-FFF2-40B4-BE49-F238E27FC236}">
                <a16:creationId xmlns:a16="http://schemas.microsoft.com/office/drawing/2014/main" id="{0B03C4AA-C124-445F-9D09-D569BAE30C03}"/>
              </a:ext>
            </a:extLst>
          </p:cNvPr>
          <p:cNvSpPr txBox="1"/>
          <p:nvPr/>
        </p:nvSpPr>
        <p:spPr>
          <a:xfrm>
            <a:off x="734725" y="2608199"/>
            <a:ext cx="5961043" cy="646277"/>
          </a:xfrm>
          <a:prstGeom prst="rect">
            <a:avLst/>
          </a:prstGeom>
          <a:noFill/>
          <a:ln>
            <a:noFill/>
          </a:ln>
        </p:spPr>
        <p:txBody>
          <a:bodyPr spcFirstLastPara="1" wrap="square" lIns="91425" tIns="45700" rIns="91425" bIns="45700" anchor="t" anchorCtr="0">
            <a:noAutofit/>
          </a:bodyPr>
          <a:lstStyle/>
          <a:p>
            <a:r>
              <a:rPr lang="ja-JP" altLang="en-US" sz="2800" b="1" dirty="0">
                <a:solidFill>
                  <a:schemeClr val="dk1"/>
                </a:solidFill>
                <a:latin typeface="Meiryo"/>
                <a:ea typeface="Meiryo"/>
                <a:cs typeface="Meiryo"/>
                <a:sym typeface="Meiryo"/>
              </a:rPr>
              <a:t>スマートレビュー</a:t>
            </a:r>
            <a:endParaRPr lang="en-US" altLang="ja-JP" sz="2800" b="1" dirty="0">
              <a:solidFill>
                <a:schemeClr val="dk1"/>
              </a:solidFill>
              <a:latin typeface="Meiryo"/>
              <a:ea typeface="Meiryo"/>
              <a:cs typeface="Meiryo"/>
              <a:sym typeface="Meiryo"/>
            </a:endParaRPr>
          </a:p>
        </p:txBody>
      </p:sp>
      <p:sp>
        <p:nvSpPr>
          <p:cNvPr id="11" name="テキスト ボックス 10">
            <a:extLst>
              <a:ext uri="{FF2B5EF4-FFF2-40B4-BE49-F238E27FC236}">
                <a16:creationId xmlns:a16="http://schemas.microsoft.com/office/drawing/2014/main" id="{71D4477E-435A-4C23-9178-6146040C6F5A}"/>
              </a:ext>
            </a:extLst>
          </p:cNvPr>
          <p:cNvSpPr txBox="1"/>
          <p:nvPr/>
        </p:nvSpPr>
        <p:spPr>
          <a:xfrm>
            <a:off x="1078854" y="3254476"/>
            <a:ext cx="3993401" cy="1477328"/>
          </a:xfrm>
          <a:prstGeom prst="rect">
            <a:avLst/>
          </a:prstGeom>
          <a:noFill/>
        </p:spPr>
        <p:txBody>
          <a:bodyPr wrap="none" rtlCol="0">
            <a:spAutoFit/>
          </a:bodyPr>
          <a:lstStyle/>
          <a:p>
            <a:pPr marL="342900" indent="-342900">
              <a:buFont typeface="+mj-lt"/>
              <a:buAutoNum type="arabicPeriod"/>
            </a:pPr>
            <a:r>
              <a:rPr lang="ja-JP" altLang="en-US" u="sng" dirty="0">
                <a:latin typeface="メイリオ" panose="020B0604030504040204" pitchFamily="50" charset="-128"/>
                <a:ea typeface="メイリオ" panose="020B0604030504040204" pitchFamily="50" charset="-128"/>
              </a:rPr>
              <a:t>スマートレビュー</a:t>
            </a:r>
            <a:r>
              <a:rPr kumimoji="1" lang="ja-JP" altLang="en-US" sz="1800" u="sng" dirty="0">
                <a:latin typeface="メイリオ" panose="020B0604030504040204" pitchFamily="50" charset="-128"/>
                <a:ea typeface="メイリオ" panose="020B0604030504040204" pitchFamily="50" charset="-128"/>
              </a:rPr>
              <a:t>とは</a:t>
            </a:r>
            <a:endParaRPr kumimoji="1"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u="sng" dirty="0">
                <a:latin typeface="メイリオ" panose="020B0604030504040204" pitchFamily="50" charset="-128"/>
                <a:ea typeface="メイリオ" panose="020B0604030504040204" pitchFamily="50" charset="-128"/>
              </a:rPr>
              <a:t>評価入力ページまでアクセスする</a:t>
            </a:r>
            <a:endParaRPr lang="en-US" altLang="ja-JP" u="sng" dirty="0">
              <a:latin typeface="メイリオ" panose="020B0604030504040204" pitchFamily="50" charset="-128"/>
              <a:ea typeface="メイリオ" panose="020B0604030504040204" pitchFamily="50" charset="-128"/>
            </a:endParaRPr>
          </a:p>
          <a:p>
            <a:pPr marL="342900" indent="-342900">
              <a:buFont typeface="+mj-lt"/>
              <a:buAutoNum type="arabicPeriod"/>
            </a:pPr>
            <a:r>
              <a:rPr kumimoji="1" lang="ja-JP" altLang="en-US" sz="1800" u="sng" dirty="0">
                <a:latin typeface="メイリオ" panose="020B0604030504040204" pitchFamily="50" charset="-128"/>
                <a:ea typeface="メイリオ" panose="020B0604030504040204" pitchFamily="50" charset="-128"/>
              </a:rPr>
              <a:t>個別に入力と確定を行う</a:t>
            </a:r>
            <a:endParaRPr kumimoji="1"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u="sng" dirty="0">
                <a:latin typeface="メイリオ" panose="020B0604030504040204" pitchFamily="50" charset="-128"/>
                <a:ea typeface="メイリオ" panose="020B0604030504040204" pitchFamily="50" charset="-128"/>
              </a:rPr>
              <a:t>一括で入力と確定を行う</a:t>
            </a:r>
            <a:endParaRPr lang="en-US" altLang="ja-JP" u="sng" dirty="0">
              <a:latin typeface="メイリオ" panose="020B0604030504040204" pitchFamily="50" charset="-128"/>
              <a:ea typeface="メイリオ" panose="020B0604030504040204" pitchFamily="50" charset="-128"/>
            </a:endParaRPr>
          </a:p>
          <a:p>
            <a:pPr marL="342900" indent="-342900">
              <a:buFont typeface="+mj-lt"/>
              <a:buAutoNum type="arabicPeriod"/>
            </a:pPr>
            <a:r>
              <a:rPr kumimoji="1" lang="ja-JP" altLang="en-US" sz="1800" u="sng" dirty="0">
                <a:latin typeface="メイリオ" panose="020B0604030504040204" pitchFamily="50" charset="-128"/>
                <a:ea typeface="メイリオ" panose="020B0604030504040204" pitchFamily="50" charset="-128"/>
              </a:rPr>
              <a:t>差し戻しを行う</a:t>
            </a:r>
          </a:p>
        </p:txBody>
      </p:sp>
    </p:spTree>
    <p:extLst>
      <p:ext uri="{BB962C8B-B14F-4D97-AF65-F5344CB8AC3E}">
        <p14:creationId xmlns:p14="http://schemas.microsoft.com/office/powerpoint/2010/main" val="324345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23C081E3-CED5-DB30-C103-AB7D8068EE89}"/>
              </a:ext>
            </a:extLst>
          </p:cNvPr>
          <p:cNvSpPr/>
          <p:nvPr/>
        </p:nvSpPr>
        <p:spPr>
          <a:xfrm>
            <a:off x="547650" y="1450623"/>
            <a:ext cx="9380041" cy="369332"/>
          </a:xfrm>
          <a:prstGeom prst="rect">
            <a:avLst/>
          </a:prstGeom>
        </p:spPr>
        <p:txBody>
          <a:bodyPr wrap="square">
            <a:spAutoFit/>
          </a:bodyPr>
          <a:lstStyle/>
          <a:p>
            <a:r>
              <a:rPr lang="ja-JP" altLang="en-US" b="1" dirty="0">
                <a:solidFill>
                  <a:srgbClr val="FFC000"/>
                </a:solidFill>
                <a:latin typeface="メイリオ" panose="020B0604030504040204" pitchFamily="50" charset="-128"/>
                <a:ea typeface="メイリオ" panose="020B0604030504040204" pitchFamily="50" charset="-128"/>
              </a:rPr>
              <a:t>●</a:t>
            </a:r>
            <a:r>
              <a:rPr lang="en-US" altLang="ja-JP" b="1" dirty="0">
                <a:solidFill>
                  <a:srgbClr val="FFC000"/>
                </a:solidFill>
                <a:latin typeface="メイリオ" panose="020B0604030504040204" pitchFamily="50" charset="-128"/>
                <a:ea typeface="メイリオ" panose="020B0604030504040204" pitchFamily="50" charset="-128"/>
              </a:rPr>
              <a:t> </a:t>
            </a:r>
            <a:r>
              <a:rPr lang="ja-JP" altLang="en-US" b="1" dirty="0">
                <a:solidFill>
                  <a:srgbClr val="FFC000"/>
                </a:solidFill>
                <a:latin typeface="メイリオ" panose="020B0604030504040204" pitchFamily="50" charset="-128"/>
                <a:ea typeface="メイリオ" panose="020B0604030504040204" pitchFamily="50" charset="-128"/>
              </a:rPr>
              <a:t>スマートレビューで出来ること</a:t>
            </a:r>
            <a:endParaRPr lang="en-US" altLang="ja-JP" b="1" dirty="0">
              <a:solidFill>
                <a:srgbClr val="FFC000"/>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D64883F4-7A9E-DE6C-7A59-B58E2D20715B}"/>
              </a:ext>
            </a:extLst>
          </p:cNvPr>
          <p:cNvSpPr/>
          <p:nvPr/>
        </p:nvSpPr>
        <p:spPr>
          <a:xfrm>
            <a:off x="1306817" y="2107770"/>
            <a:ext cx="6780543" cy="1211870"/>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進捗管理の一元化</a:t>
            </a:r>
            <a:endParaRPr lang="en-US" altLang="ja-JP" sz="1600" b="1" dirty="0">
              <a:solidFill>
                <a:srgbClr val="000000"/>
              </a:solidFill>
              <a:latin typeface="メイリオ" panose="020B0604030504040204" pitchFamily="50" charset="-128"/>
              <a:ea typeface="メイリオ" panose="020B0604030504040204" pitchFamily="50" charset="-128"/>
              <a:cs typeface="Meiryo"/>
              <a:sym typeface="Meiryo"/>
            </a:endParaRPr>
          </a:p>
          <a:p>
            <a:pPr marL="342900" lvl="0" indent="-342900">
              <a:lnSpc>
                <a:spcPct val="150000"/>
              </a:lnSpc>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承認作業の効率化（</a:t>
            </a: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評価の進捗管理もスムーズ</a:t>
            </a:r>
            <a:r>
              <a:rPr lang="ja-JP" altLang="en-US" sz="1600" b="1"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a:p>
            <a:pPr marL="342900" indent="-342900">
              <a:lnSpc>
                <a:spcPct val="150000"/>
              </a:lnSpc>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顔写真を見ながら評価できる</a:t>
            </a:r>
            <a:endPar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endParaRPr>
          </a:p>
        </p:txBody>
      </p:sp>
      <p:sp>
        <p:nvSpPr>
          <p:cNvPr id="25" name="正方形/長方形 24">
            <a:extLst>
              <a:ext uri="{FF2B5EF4-FFF2-40B4-BE49-F238E27FC236}">
                <a16:creationId xmlns:a16="http://schemas.microsoft.com/office/drawing/2014/main" id="{AFB85EA7-15FD-B5A9-8E6E-635F274156A3}"/>
              </a:ext>
            </a:extLst>
          </p:cNvPr>
          <p:cNvSpPr/>
          <p:nvPr/>
        </p:nvSpPr>
        <p:spPr>
          <a:xfrm>
            <a:off x="1314076" y="3844946"/>
            <a:ext cx="6774441" cy="800219"/>
          </a:xfrm>
          <a:prstGeom prst="rect">
            <a:avLst/>
          </a:prstGeom>
        </p:spPr>
        <p:txBody>
          <a:bodyPr wrap="square">
            <a:spAutoFit/>
          </a:bodyPr>
          <a:lstStyle/>
          <a:p>
            <a:pPr marL="342900" indent="-342900">
              <a:lnSpc>
                <a:spcPct val="150000"/>
              </a:lnSpc>
              <a:buFont typeface="Wingdings" panose="05000000000000000000" pitchFamily="2" charset="2"/>
              <a:buChar char="ü"/>
            </a:pP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提出作業の効率化（</a:t>
            </a:r>
            <a:r>
              <a:rPr lang="ja-JP" altLang="en-US" sz="1600" b="1" dirty="0">
                <a:latin typeface="メイリオ" panose="020B0604030504040204" pitchFamily="50" charset="-128"/>
                <a:ea typeface="メイリオ" panose="020B0604030504040204" pitchFamily="50" charset="-128"/>
              </a:rPr>
              <a:t> 「確定」ボタン一つで提出完了</a:t>
            </a: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a:t>
            </a:r>
            <a:endParaRPr lang="en-US" altLang="ja-JP" sz="1600" b="1" dirty="0">
              <a:solidFill>
                <a:srgbClr val="000000"/>
              </a:solidFill>
              <a:latin typeface="メイリオ" panose="020B0604030504040204" pitchFamily="50" charset="-128"/>
              <a:ea typeface="メイリオ" panose="020B0604030504040204" pitchFamily="50" charset="-128"/>
              <a:cs typeface="Meiryo"/>
              <a:sym typeface="Meiryo"/>
            </a:endParaRPr>
          </a:p>
          <a:p>
            <a:pPr marL="342900" indent="-342900">
              <a:lnSpc>
                <a:spcPct val="150000"/>
              </a:lnSpc>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過去の評価を見ながら入力できる</a:t>
            </a:r>
          </a:p>
        </p:txBody>
      </p:sp>
      <p:sp>
        <p:nvSpPr>
          <p:cNvPr id="26" name="テキスト ボックス 25">
            <a:extLst>
              <a:ext uri="{FF2B5EF4-FFF2-40B4-BE49-F238E27FC236}">
                <a16:creationId xmlns:a16="http://schemas.microsoft.com/office/drawing/2014/main" id="{387DA5BE-45AF-7105-562E-B05534F2CBDC}"/>
              </a:ext>
            </a:extLst>
          </p:cNvPr>
          <p:cNvSpPr txBox="1"/>
          <p:nvPr/>
        </p:nvSpPr>
        <p:spPr>
          <a:xfrm>
            <a:off x="730631" y="1794006"/>
            <a:ext cx="7264868" cy="338554"/>
          </a:xfrm>
          <a:prstGeom prst="rect">
            <a:avLst/>
          </a:prstGeom>
          <a:noFill/>
        </p:spPr>
        <p:txBody>
          <a:bodyPr wrap="square" rtlCol="0">
            <a:spAutoFit/>
          </a:bodyPr>
          <a:lstStyle/>
          <a:p>
            <a:r>
              <a:rPr kumimoji="1" lang="ja-JP" altLang="en-US" sz="1600" b="1" dirty="0">
                <a:solidFill>
                  <a:srgbClr val="002060"/>
                </a:solidFill>
                <a:latin typeface="メイリオ" panose="020B0604030504040204" pitchFamily="50" charset="-128"/>
                <a:ea typeface="メイリオ" panose="020B0604030504040204" pitchFamily="50" charset="-128"/>
              </a:rPr>
              <a:t>●評価者（</a:t>
            </a:r>
            <a:r>
              <a:rPr lang="ja-JP" altLang="en-US" sz="1600" b="1" dirty="0">
                <a:solidFill>
                  <a:srgbClr val="002060"/>
                </a:solidFill>
                <a:latin typeface="メイリオ" panose="020B0604030504040204" pitchFamily="50" charset="-128"/>
                <a:ea typeface="メイリオ" panose="020B0604030504040204" pitchFamily="50" charset="-128"/>
              </a:rPr>
              <a:t>マネジメント層・上司の方</a:t>
            </a:r>
            <a:r>
              <a:rPr kumimoji="1" lang="ja-JP" altLang="en-US" sz="1600" b="1" dirty="0">
                <a:solidFill>
                  <a:srgbClr val="002060"/>
                </a:solidFill>
                <a:latin typeface="メイリオ" panose="020B0604030504040204" pitchFamily="50" charset="-128"/>
                <a:ea typeface="メイリオ" panose="020B0604030504040204" pitchFamily="50" charset="-128"/>
              </a:rPr>
              <a:t>）の操作</a:t>
            </a:r>
          </a:p>
        </p:txBody>
      </p:sp>
      <p:sp>
        <p:nvSpPr>
          <p:cNvPr id="27" name="テキスト ボックス 26">
            <a:extLst>
              <a:ext uri="{FF2B5EF4-FFF2-40B4-BE49-F238E27FC236}">
                <a16:creationId xmlns:a16="http://schemas.microsoft.com/office/drawing/2014/main" id="{DA5E8E42-C91B-AEA5-87B1-7410A68D5342}"/>
              </a:ext>
            </a:extLst>
          </p:cNvPr>
          <p:cNvSpPr txBox="1"/>
          <p:nvPr/>
        </p:nvSpPr>
        <p:spPr>
          <a:xfrm>
            <a:off x="723377" y="3560211"/>
            <a:ext cx="7300439" cy="338554"/>
          </a:xfrm>
          <a:prstGeom prst="rect">
            <a:avLst/>
          </a:prstGeom>
          <a:noFill/>
        </p:spPr>
        <p:txBody>
          <a:bodyPr wrap="square" rtlCol="0">
            <a:spAutoFit/>
          </a:bodyPr>
          <a:lstStyle/>
          <a:p>
            <a:r>
              <a:rPr kumimoji="1" lang="ja-JP" altLang="en-US" sz="1600" b="1" dirty="0">
                <a:solidFill>
                  <a:srgbClr val="002060"/>
                </a:solidFill>
                <a:latin typeface="メイリオ" panose="020B0604030504040204" pitchFamily="50" charset="-128"/>
                <a:ea typeface="メイリオ" panose="020B0604030504040204" pitchFamily="50" charset="-128"/>
              </a:rPr>
              <a:t>●被評価者</a:t>
            </a:r>
            <a:r>
              <a:rPr lang="ja-JP" altLang="en-US" sz="1600" b="1" dirty="0">
                <a:solidFill>
                  <a:srgbClr val="002060"/>
                </a:solidFill>
                <a:latin typeface="メイリオ" panose="020B0604030504040204" pitchFamily="50" charset="-128"/>
                <a:ea typeface="メイリオ" panose="020B0604030504040204" pitchFamily="50" charset="-128"/>
              </a:rPr>
              <a:t>の操作</a:t>
            </a:r>
            <a:endParaRPr kumimoji="1" lang="ja-JP" altLang="en-US" sz="1600" b="1" dirty="0">
              <a:solidFill>
                <a:srgbClr val="002060"/>
              </a:solidFill>
              <a:latin typeface="メイリオ" panose="020B0604030504040204" pitchFamily="50" charset="-128"/>
              <a:ea typeface="メイリオ" panose="020B0604030504040204" pitchFamily="50" charset="-128"/>
            </a:endParaRPr>
          </a:p>
        </p:txBody>
      </p:sp>
      <p:sp>
        <p:nvSpPr>
          <p:cNvPr id="10" name="Google Shape;76;p5">
            <a:extLst>
              <a:ext uri="{FF2B5EF4-FFF2-40B4-BE49-F238E27FC236}">
                <a16:creationId xmlns:a16="http://schemas.microsoft.com/office/drawing/2014/main" id="{E44292A9-04AA-49E6-A20A-6437690130D5}"/>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6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
        <p:nvSpPr>
          <p:cNvPr id="11" name="Google Shape;78;p5">
            <a:extLst>
              <a:ext uri="{FF2B5EF4-FFF2-40B4-BE49-F238E27FC236}">
                <a16:creationId xmlns:a16="http://schemas.microsoft.com/office/drawing/2014/main" id="{AEA3447E-7972-4E81-92BB-ABE67DC46F2C}"/>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Meiryo"/>
                <a:ea typeface="Meiryo"/>
                <a:cs typeface="Meiryo"/>
                <a:sym typeface="Meiryo"/>
              </a:rPr>
              <a:t>1. </a:t>
            </a:r>
            <a:r>
              <a:rPr lang="ja-JP" altLang="en-US" sz="1400" b="1" i="0" u="none" strike="noStrike" cap="none" dirty="0">
                <a:solidFill>
                  <a:srgbClr val="000000"/>
                </a:solidFill>
                <a:latin typeface="Meiryo"/>
                <a:ea typeface="Meiryo"/>
                <a:cs typeface="Meiryo"/>
                <a:sym typeface="Meiryo"/>
              </a:rPr>
              <a:t>スマートレビューと</a:t>
            </a:r>
            <a:r>
              <a:rPr lang="en-US" sz="1400" b="1" i="0" u="none" strike="noStrike" cap="none" dirty="0">
                <a:solidFill>
                  <a:srgbClr val="000000"/>
                </a:solidFill>
                <a:latin typeface="Meiryo"/>
                <a:ea typeface="Meiryo"/>
                <a:cs typeface="Meiryo"/>
                <a:sym typeface="Meiryo"/>
              </a:rPr>
              <a:t>は</a:t>
            </a:r>
            <a:endParaRPr sz="1400" b="1" i="0" u="none" strike="noStrike" cap="none" dirty="0">
              <a:solidFill>
                <a:srgbClr val="000000"/>
              </a:solidFill>
              <a:latin typeface="Meiryo"/>
              <a:ea typeface="Meiryo"/>
              <a:cs typeface="Meiryo"/>
              <a:sym typeface="Meiryo"/>
            </a:endParaRPr>
          </a:p>
        </p:txBody>
      </p:sp>
      <p:sp>
        <p:nvSpPr>
          <p:cNvPr id="12" name="Google Shape;77;p5">
            <a:extLst>
              <a:ext uri="{FF2B5EF4-FFF2-40B4-BE49-F238E27FC236}">
                <a16:creationId xmlns:a16="http://schemas.microsoft.com/office/drawing/2014/main" id="{3F29BFEE-6C52-490A-BB45-5ED2A27B7C8C}"/>
              </a:ext>
            </a:extLst>
          </p:cNvPr>
          <p:cNvSpPr txBox="1"/>
          <p:nvPr/>
        </p:nvSpPr>
        <p:spPr>
          <a:xfrm>
            <a:off x="547650" y="860419"/>
            <a:ext cx="11398544" cy="646290"/>
          </a:xfrm>
          <a:prstGeom prst="rect">
            <a:avLst/>
          </a:prstGeom>
          <a:noFill/>
          <a:ln>
            <a:noFill/>
          </a:ln>
        </p:spPr>
        <p:txBody>
          <a:bodyPr spcFirstLastPara="1" wrap="square" lIns="91425" tIns="45700" rIns="91425" bIns="45700" anchor="t" anchorCtr="0">
            <a:spAutoFit/>
          </a:bodyPr>
          <a:lstStyle/>
          <a:p>
            <a:pPr lvl="0"/>
            <a:r>
              <a:rPr lang="ja-JP" altLang="en-US" dirty="0">
                <a:solidFill>
                  <a:srgbClr val="000000"/>
                </a:solidFill>
                <a:latin typeface="メイリオ" panose="020B0604030504040204" pitchFamily="50" charset="-128"/>
                <a:ea typeface="メイリオ" panose="020B0604030504040204" pitchFamily="50" charset="-128"/>
                <a:cs typeface="Meiryo"/>
                <a:sym typeface="Meiryo"/>
              </a:rPr>
              <a:t>「スマートレビュー」は、評価制度をスムーズに運用するための評価ワークフロー機能です。</a:t>
            </a:r>
            <a:endParaRPr lang="en-US" altLang="ja-JP" dirty="0">
              <a:solidFill>
                <a:srgbClr val="000000"/>
              </a:solidFill>
              <a:latin typeface="メイリオ" panose="020B0604030504040204" pitchFamily="50" charset="-128"/>
              <a:ea typeface="メイリオ" panose="020B0604030504040204" pitchFamily="50" charset="-128"/>
              <a:cs typeface="Meiryo"/>
              <a:sym typeface="Meiryo"/>
            </a:endParaRPr>
          </a:p>
          <a:p>
            <a:pPr lvl="0"/>
            <a:r>
              <a:rPr lang="ja-JP" altLang="en-US" dirty="0">
                <a:solidFill>
                  <a:srgbClr val="000000"/>
                </a:solidFill>
                <a:latin typeface="メイリオ" panose="020B0604030504040204" pitchFamily="50" charset="-128"/>
                <a:ea typeface="メイリオ" panose="020B0604030504040204" pitchFamily="50" charset="-128"/>
                <a:cs typeface="Meiryo"/>
                <a:sym typeface="Meiryo"/>
              </a:rPr>
              <a:t>紙や</a:t>
            </a:r>
            <a:r>
              <a:rPr lang="en-US" altLang="ja-JP" dirty="0">
                <a:solidFill>
                  <a:srgbClr val="000000"/>
                </a:solidFill>
                <a:latin typeface="メイリオ" panose="020B0604030504040204" pitchFamily="50" charset="-128"/>
                <a:ea typeface="メイリオ" panose="020B0604030504040204" pitchFamily="50" charset="-128"/>
                <a:cs typeface="Meiryo"/>
                <a:sym typeface="Meiryo"/>
              </a:rPr>
              <a:t>Excel</a:t>
            </a:r>
            <a:r>
              <a:rPr lang="ja-JP" altLang="en-US" dirty="0">
                <a:solidFill>
                  <a:srgbClr val="000000"/>
                </a:solidFill>
                <a:latin typeface="メイリオ" panose="020B0604030504040204" pitchFamily="50" charset="-128"/>
                <a:ea typeface="メイリオ" panose="020B0604030504040204" pitchFamily="50" charset="-128"/>
                <a:cs typeface="Meiryo"/>
                <a:sym typeface="Meiryo"/>
              </a:rPr>
              <a:t>を使用する煩雑な評価制度をクラウド化することで、評価制度の効率的な運用が実現できます。</a:t>
            </a:r>
          </a:p>
        </p:txBody>
      </p:sp>
      <p:sp>
        <p:nvSpPr>
          <p:cNvPr id="14" name="正方形/長方形 13">
            <a:extLst>
              <a:ext uri="{FF2B5EF4-FFF2-40B4-BE49-F238E27FC236}">
                <a16:creationId xmlns:a16="http://schemas.microsoft.com/office/drawing/2014/main" id="{CEFF3DB2-6CD9-4C59-8486-5B1820850E48}"/>
              </a:ext>
            </a:extLst>
          </p:cNvPr>
          <p:cNvSpPr/>
          <p:nvPr/>
        </p:nvSpPr>
        <p:spPr>
          <a:xfrm>
            <a:off x="1227515" y="5059896"/>
            <a:ext cx="5198849" cy="707886"/>
          </a:xfrm>
          <a:prstGeom prst="rect">
            <a:avLst/>
          </a:prstGeom>
        </p:spPr>
        <p:txBody>
          <a:bodyPr wrap="square">
            <a:spAutoFit/>
          </a:bodyPr>
          <a:lstStyle/>
          <a:p>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評価運用の効率化で社員面談時間が充実。</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評価の「質」も向上！</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F5A42919-8142-4BD1-8E82-02BF17194E7A}"/>
              </a:ext>
            </a:extLst>
          </p:cNvPr>
          <p:cNvPicPr>
            <a:picLocks noChangeAspect="1"/>
          </p:cNvPicPr>
          <p:nvPr/>
        </p:nvPicPr>
        <p:blipFill>
          <a:blip r:embed="rId2"/>
          <a:stretch>
            <a:fillRect/>
          </a:stretch>
        </p:blipFill>
        <p:spPr>
          <a:xfrm>
            <a:off x="6856522" y="2324401"/>
            <a:ext cx="4381698" cy="3673180"/>
          </a:xfrm>
          <a:prstGeom prst="rect">
            <a:avLst/>
          </a:prstGeom>
        </p:spPr>
      </p:pic>
    </p:spTree>
    <p:extLst>
      <p:ext uri="{BB962C8B-B14F-4D97-AF65-F5344CB8AC3E}">
        <p14:creationId xmlns:p14="http://schemas.microsoft.com/office/powerpoint/2010/main" val="218358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78;p5">
            <a:extLst>
              <a:ext uri="{FF2B5EF4-FFF2-40B4-BE49-F238E27FC236}">
                <a16:creationId xmlns:a16="http://schemas.microsoft.com/office/drawing/2014/main" id="{80A3A513-017C-4FA4-BF52-AB44A62764F8}"/>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Meiryo"/>
                <a:ea typeface="Meiryo"/>
                <a:cs typeface="Meiryo"/>
                <a:sym typeface="Meiryo"/>
              </a:rPr>
              <a:t>1. </a:t>
            </a:r>
            <a:r>
              <a:rPr lang="ja-JP" altLang="en-US" sz="1400" b="1" i="0" u="none" strike="noStrike" cap="none" dirty="0">
                <a:solidFill>
                  <a:srgbClr val="000000"/>
                </a:solidFill>
                <a:latin typeface="Meiryo"/>
                <a:ea typeface="Meiryo"/>
                <a:cs typeface="Meiryo"/>
                <a:sym typeface="Meiryo"/>
              </a:rPr>
              <a:t>スマートレビューと</a:t>
            </a:r>
            <a:r>
              <a:rPr lang="en-US" sz="1400" b="1" i="0" u="none" strike="noStrike" cap="none" dirty="0">
                <a:solidFill>
                  <a:srgbClr val="000000"/>
                </a:solidFill>
                <a:latin typeface="Meiryo"/>
                <a:ea typeface="Meiryo"/>
                <a:cs typeface="Meiryo"/>
                <a:sym typeface="Meiryo"/>
              </a:rPr>
              <a:t>は</a:t>
            </a:r>
            <a:endParaRPr sz="1400" b="1" i="0" u="none" strike="noStrike" cap="none" dirty="0">
              <a:solidFill>
                <a:srgbClr val="000000"/>
              </a:solidFill>
              <a:latin typeface="Meiryo"/>
              <a:ea typeface="Meiryo"/>
              <a:cs typeface="Meiryo"/>
              <a:sym typeface="Meiryo"/>
            </a:endParaRPr>
          </a:p>
        </p:txBody>
      </p:sp>
      <p:sp>
        <p:nvSpPr>
          <p:cNvPr id="32" name="Google Shape;159;g125f8f40711_0_119">
            <a:extLst>
              <a:ext uri="{FF2B5EF4-FFF2-40B4-BE49-F238E27FC236}">
                <a16:creationId xmlns:a16="http://schemas.microsoft.com/office/drawing/2014/main" id="{B740536A-4DDB-40BE-A2F0-643A09F7E87E}"/>
              </a:ext>
            </a:extLst>
          </p:cNvPr>
          <p:cNvSpPr txBox="1"/>
          <p:nvPr/>
        </p:nvSpPr>
        <p:spPr>
          <a:xfrm>
            <a:off x="999061" y="1099079"/>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3" name="Google Shape;161;g125f8f40711_0_119">
            <a:extLst>
              <a:ext uri="{FF2B5EF4-FFF2-40B4-BE49-F238E27FC236}">
                <a16:creationId xmlns:a16="http://schemas.microsoft.com/office/drawing/2014/main" id="{28C80ED0-AE7E-4C26-BA65-F07C013A0F94}"/>
              </a:ext>
            </a:extLst>
          </p:cNvPr>
          <p:cNvPicPr preferRelativeResize="0"/>
          <p:nvPr/>
        </p:nvPicPr>
        <p:blipFill rotWithShape="1">
          <a:blip r:embed="rId2">
            <a:alphaModFix/>
          </a:blip>
          <a:srcRect/>
          <a:stretch/>
        </p:blipFill>
        <p:spPr>
          <a:xfrm>
            <a:off x="673950" y="1068763"/>
            <a:ext cx="335332" cy="338514"/>
          </a:xfrm>
          <a:prstGeom prst="rect">
            <a:avLst/>
          </a:prstGeom>
          <a:noFill/>
          <a:ln>
            <a:noFill/>
          </a:ln>
        </p:spPr>
      </p:pic>
      <p:sp>
        <p:nvSpPr>
          <p:cNvPr id="34" name="Google Shape;159;g125f8f40711_0_119">
            <a:extLst>
              <a:ext uri="{FF2B5EF4-FFF2-40B4-BE49-F238E27FC236}">
                <a16:creationId xmlns:a16="http://schemas.microsoft.com/office/drawing/2014/main" id="{7DF3FCA3-C8FC-4B90-9539-C9FDB66F1892}"/>
              </a:ext>
            </a:extLst>
          </p:cNvPr>
          <p:cNvSpPr txBox="1"/>
          <p:nvPr/>
        </p:nvSpPr>
        <p:spPr>
          <a:xfrm>
            <a:off x="1734057" y="1095451"/>
            <a:ext cx="8886600" cy="400069"/>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Meiryo"/>
                <a:ea typeface="Meiryo"/>
                <a:cs typeface="Meiryo"/>
                <a:sym typeface="Meiryo"/>
              </a:rPr>
              <a:t>管理者によって制限されている場合があります</a:t>
            </a:r>
            <a:r>
              <a:rPr lang="ja-JP" altLang="en-US" sz="2000" b="1" i="1" dirty="0">
                <a:solidFill>
                  <a:srgbClr val="C96F06"/>
                </a:solidFill>
                <a:latin typeface="Meiryo"/>
                <a:ea typeface="Meiryo"/>
                <a:cs typeface="Meiryo"/>
                <a:sym typeface="Meiryo"/>
              </a:rPr>
              <a:t>　</a:t>
            </a:r>
            <a:r>
              <a:rPr lang="ja-JP" altLang="en-US" sz="2000" b="1" i="1" u="none" strike="noStrike" cap="none" dirty="0">
                <a:solidFill>
                  <a:srgbClr val="C96F06"/>
                </a:solidFill>
                <a:latin typeface="Meiryo"/>
                <a:ea typeface="Meiryo"/>
                <a:cs typeface="Meiryo"/>
                <a:sym typeface="Meiryo"/>
              </a:rPr>
              <a:t>　</a:t>
            </a:r>
            <a:endParaRPr lang="ja-JP" altLang="en-US" sz="1800" b="1" i="0" u="none" strike="noStrike" cap="none" dirty="0">
              <a:solidFill>
                <a:srgbClr val="C96F06"/>
              </a:solidFill>
              <a:latin typeface="Meiryo"/>
              <a:ea typeface="Meiryo"/>
              <a:cs typeface="Meiryo"/>
              <a:sym typeface="Meiryo"/>
            </a:endParaRPr>
          </a:p>
        </p:txBody>
      </p:sp>
      <p:sp>
        <p:nvSpPr>
          <p:cNvPr id="35" name="Google Shape;448;p29">
            <a:extLst>
              <a:ext uri="{FF2B5EF4-FFF2-40B4-BE49-F238E27FC236}">
                <a16:creationId xmlns:a16="http://schemas.microsoft.com/office/drawing/2014/main" id="{D37E6076-1ADC-4E0F-85F3-ACF5F0AB9A07}"/>
              </a:ext>
            </a:extLst>
          </p:cNvPr>
          <p:cNvSpPr/>
          <p:nvPr/>
        </p:nvSpPr>
        <p:spPr>
          <a:xfrm>
            <a:off x="407505" y="935906"/>
            <a:ext cx="11248580" cy="536630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6" name="Google Shape;160;g125f8f40711_0_119">
            <a:extLst>
              <a:ext uri="{FF2B5EF4-FFF2-40B4-BE49-F238E27FC236}">
                <a16:creationId xmlns:a16="http://schemas.microsoft.com/office/drawing/2014/main" id="{4591F7E7-312E-46FD-92E7-99F79A378CE1}"/>
              </a:ext>
            </a:extLst>
          </p:cNvPr>
          <p:cNvSpPr txBox="1"/>
          <p:nvPr/>
        </p:nvSpPr>
        <p:spPr>
          <a:xfrm>
            <a:off x="777600" y="1496357"/>
            <a:ext cx="10636800" cy="276959"/>
          </a:xfrm>
          <a:prstGeom prst="rect">
            <a:avLst/>
          </a:prstGeom>
          <a:noFill/>
          <a:ln>
            <a:noFill/>
          </a:ln>
        </p:spPr>
        <p:txBody>
          <a:bodyPr spcFirstLastPara="1" wrap="square" lIns="91425" tIns="45700" rIns="91425" bIns="45700" anchor="t" anchorCtr="0">
            <a:spAutoFit/>
          </a:bodyPr>
          <a:lstStyle/>
          <a:p>
            <a:pPr lvl="0"/>
            <a:r>
              <a:rPr lang="ja-JP" altLang="en-US" sz="1200" dirty="0">
                <a:latin typeface="メイリオ" panose="020B0604030504040204" pitchFamily="50" charset="-128"/>
                <a:ea typeface="メイリオ" panose="020B0604030504040204" pitchFamily="50" charset="-128"/>
              </a:rPr>
              <a:t>管理者により機能・メニューの利用が制限されている場合、一部の画面表示が異なることがあります。</a:t>
            </a:r>
          </a:p>
        </p:txBody>
      </p:sp>
      <p:sp>
        <p:nvSpPr>
          <p:cNvPr id="37" name="Google Shape;452;p29">
            <a:extLst>
              <a:ext uri="{FF2B5EF4-FFF2-40B4-BE49-F238E27FC236}">
                <a16:creationId xmlns:a16="http://schemas.microsoft.com/office/drawing/2014/main" id="{F40A22E5-C83C-4D50-9DFD-D9E3E90E5D96}"/>
              </a:ext>
            </a:extLst>
          </p:cNvPr>
          <p:cNvSpPr/>
          <p:nvPr/>
        </p:nvSpPr>
        <p:spPr>
          <a:xfrm>
            <a:off x="732975" y="1885068"/>
            <a:ext cx="4001585"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●選択できる操作メニュー</a:t>
            </a:r>
          </a:p>
        </p:txBody>
      </p:sp>
      <p:sp>
        <p:nvSpPr>
          <p:cNvPr id="39" name="正方形/長方形 38">
            <a:extLst>
              <a:ext uri="{FF2B5EF4-FFF2-40B4-BE49-F238E27FC236}">
                <a16:creationId xmlns:a16="http://schemas.microsoft.com/office/drawing/2014/main" id="{A4B7D237-9515-4FDA-BBD0-A7A3C7059F28}"/>
              </a:ext>
            </a:extLst>
          </p:cNvPr>
          <p:cNvSpPr/>
          <p:nvPr/>
        </p:nvSpPr>
        <p:spPr>
          <a:xfrm>
            <a:off x="542694" y="2243110"/>
            <a:ext cx="299454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・イベント編集権限有り</a:t>
            </a:r>
          </a:p>
        </p:txBody>
      </p:sp>
      <p:grpSp>
        <p:nvGrpSpPr>
          <p:cNvPr id="40" name="グループ化 39">
            <a:extLst>
              <a:ext uri="{FF2B5EF4-FFF2-40B4-BE49-F238E27FC236}">
                <a16:creationId xmlns:a16="http://schemas.microsoft.com/office/drawing/2014/main" id="{7C4F22E3-939E-499F-BAD6-C7ABFEB71D11}"/>
              </a:ext>
            </a:extLst>
          </p:cNvPr>
          <p:cNvGrpSpPr/>
          <p:nvPr/>
        </p:nvGrpSpPr>
        <p:grpSpPr>
          <a:xfrm>
            <a:off x="915462" y="2570415"/>
            <a:ext cx="2032000" cy="1306286"/>
            <a:chOff x="1384071" y="4466588"/>
            <a:chExt cx="2032000" cy="1306286"/>
          </a:xfrm>
        </p:grpSpPr>
        <p:grpSp>
          <p:nvGrpSpPr>
            <p:cNvPr id="41" name="グループ化 40">
              <a:extLst>
                <a:ext uri="{FF2B5EF4-FFF2-40B4-BE49-F238E27FC236}">
                  <a16:creationId xmlns:a16="http://schemas.microsoft.com/office/drawing/2014/main" id="{3BAA1785-D359-461D-BC90-E6ACCC26B090}"/>
                </a:ext>
              </a:extLst>
            </p:cNvPr>
            <p:cNvGrpSpPr/>
            <p:nvPr/>
          </p:nvGrpSpPr>
          <p:grpSpPr>
            <a:xfrm>
              <a:off x="1384071" y="4466588"/>
              <a:ext cx="2032000" cy="1306286"/>
              <a:chOff x="1506117" y="4853266"/>
              <a:chExt cx="2032000" cy="1306286"/>
            </a:xfrm>
          </p:grpSpPr>
          <p:pic>
            <p:nvPicPr>
              <p:cNvPr id="53" name="図 52">
                <a:extLst>
                  <a:ext uri="{FF2B5EF4-FFF2-40B4-BE49-F238E27FC236}">
                    <a16:creationId xmlns:a16="http://schemas.microsoft.com/office/drawing/2014/main" id="{1821B3FD-7C70-44A8-80E5-F688F849A6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06117" y="4853266"/>
                <a:ext cx="2032000" cy="1306286"/>
              </a:xfrm>
              <a:prstGeom prst="rect">
                <a:avLst/>
              </a:prstGeom>
              <a:ln w="12700">
                <a:solidFill>
                  <a:schemeClr val="bg1">
                    <a:lumMod val="50000"/>
                  </a:schemeClr>
                </a:solidFill>
              </a:ln>
            </p:spPr>
          </p:pic>
          <p:pic>
            <p:nvPicPr>
              <p:cNvPr id="54" name="図 53">
                <a:extLst>
                  <a:ext uri="{FF2B5EF4-FFF2-40B4-BE49-F238E27FC236}">
                    <a16:creationId xmlns:a16="http://schemas.microsoft.com/office/drawing/2014/main" id="{FA942E5D-A881-4D04-AD20-57365041A2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73612" y="4941176"/>
                <a:ext cx="316929" cy="279253"/>
              </a:xfrm>
              <a:prstGeom prst="rect">
                <a:avLst/>
              </a:prstGeom>
            </p:spPr>
          </p:pic>
        </p:grpSp>
        <p:sp>
          <p:nvSpPr>
            <p:cNvPr id="52" name="正方形/長方形 51">
              <a:extLst>
                <a:ext uri="{FF2B5EF4-FFF2-40B4-BE49-F238E27FC236}">
                  <a16:creationId xmlns:a16="http://schemas.microsoft.com/office/drawing/2014/main" id="{56B0EAC4-7E7E-450F-BAEC-00D913581D3C}"/>
                </a:ext>
              </a:extLst>
            </p:cNvPr>
            <p:cNvSpPr/>
            <p:nvPr/>
          </p:nvSpPr>
          <p:spPr>
            <a:xfrm>
              <a:off x="3033726" y="4470687"/>
              <a:ext cx="359542" cy="4066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pic>
        <p:nvPicPr>
          <p:cNvPr id="55" name="図 54">
            <a:extLst>
              <a:ext uri="{FF2B5EF4-FFF2-40B4-BE49-F238E27FC236}">
                <a16:creationId xmlns:a16="http://schemas.microsoft.com/office/drawing/2014/main" id="{C8FD7EE3-2D12-49F2-A99F-29A5CC33D6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38025" y="2273527"/>
            <a:ext cx="1096104" cy="2115736"/>
          </a:xfrm>
          <a:prstGeom prst="rect">
            <a:avLst/>
          </a:prstGeom>
          <a:ln w="12700">
            <a:solidFill>
              <a:schemeClr val="bg1">
                <a:lumMod val="50000"/>
              </a:schemeClr>
            </a:solidFill>
          </a:ln>
        </p:spPr>
      </p:pic>
      <p:grpSp>
        <p:nvGrpSpPr>
          <p:cNvPr id="56" name="グループ化 55">
            <a:extLst>
              <a:ext uri="{FF2B5EF4-FFF2-40B4-BE49-F238E27FC236}">
                <a16:creationId xmlns:a16="http://schemas.microsoft.com/office/drawing/2014/main" id="{9179E028-CC52-48DF-8E20-F6B81759D517}"/>
              </a:ext>
            </a:extLst>
          </p:cNvPr>
          <p:cNvGrpSpPr/>
          <p:nvPr/>
        </p:nvGrpSpPr>
        <p:grpSpPr>
          <a:xfrm>
            <a:off x="526298" y="4063733"/>
            <a:ext cx="2500055" cy="2001672"/>
            <a:chOff x="584299" y="6592720"/>
            <a:chExt cx="2500055" cy="2001672"/>
          </a:xfrm>
        </p:grpSpPr>
        <p:sp>
          <p:nvSpPr>
            <p:cNvPr id="57" name="正方形/長方形 56">
              <a:extLst>
                <a:ext uri="{FF2B5EF4-FFF2-40B4-BE49-F238E27FC236}">
                  <a16:creationId xmlns:a16="http://schemas.microsoft.com/office/drawing/2014/main" id="{0DC9FF44-8052-408F-8E2F-1E3CDF7A29CD}"/>
                </a:ext>
              </a:extLst>
            </p:cNvPr>
            <p:cNvSpPr/>
            <p:nvPr/>
          </p:nvSpPr>
          <p:spPr>
            <a:xfrm>
              <a:off x="584299" y="6592720"/>
              <a:ext cx="215956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・イベント編集権限無し</a:t>
              </a:r>
            </a:p>
          </p:txBody>
        </p:sp>
        <p:grpSp>
          <p:nvGrpSpPr>
            <p:cNvPr id="58" name="グループ化 57">
              <a:extLst>
                <a:ext uri="{FF2B5EF4-FFF2-40B4-BE49-F238E27FC236}">
                  <a16:creationId xmlns:a16="http://schemas.microsoft.com/office/drawing/2014/main" id="{EF1F97DB-6EC7-43F3-A7CD-893FEEE3E470}"/>
                </a:ext>
              </a:extLst>
            </p:cNvPr>
            <p:cNvGrpSpPr/>
            <p:nvPr/>
          </p:nvGrpSpPr>
          <p:grpSpPr>
            <a:xfrm>
              <a:off x="821937" y="6916312"/>
              <a:ext cx="2262417" cy="1678080"/>
              <a:chOff x="8062966" y="5251797"/>
              <a:chExt cx="2262417" cy="1678080"/>
            </a:xfrm>
          </p:grpSpPr>
          <p:pic>
            <p:nvPicPr>
              <p:cNvPr id="59" name="図 58">
                <a:extLst>
                  <a:ext uri="{FF2B5EF4-FFF2-40B4-BE49-F238E27FC236}">
                    <a16:creationId xmlns:a16="http://schemas.microsoft.com/office/drawing/2014/main" id="{5A02A230-4A5D-485D-9E9D-19BC08D04B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60613" y="5251797"/>
                <a:ext cx="2032000" cy="1306286"/>
              </a:xfrm>
              <a:prstGeom prst="rect">
                <a:avLst/>
              </a:prstGeom>
              <a:ln w="12700">
                <a:solidFill>
                  <a:schemeClr val="bg1">
                    <a:lumMod val="50000"/>
                  </a:schemeClr>
                </a:solidFill>
              </a:ln>
            </p:spPr>
          </p:pic>
          <p:sp>
            <p:nvSpPr>
              <p:cNvPr id="60" name="テキスト ボックス 59">
                <a:extLst>
                  <a:ext uri="{FF2B5EF4-FFF2-40B4-BE49-F238E27FC236}">
                    <a16:creationId xmlns:a16="http://schemas.microsoft.com/office/drawing/2014/main" id="{4EED5785-FD2D-4294-8F7E-C0F1C4C8EBD1}"/>
                  </a:ext>
                </a:extLst>
              </p:cNvPr>
              <p:cNvSpPr txBox="1"/>
              <p:nvPr/>
            </p:nvSpPr>
            <p:spPr>
              <a:xfrm>
                <a:off x="8062966" y="6622100"/>
                <a:ext cx="22624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アイコンの表示無し</a:t>
                </a:r>
              </a:p>
            </p:txBody>
          </p:sp>
          <p:sp>
            <p:nvSpPr>
              <p:cNvPr id="61" name="正方形/長方形 60">
                <a:extLst>
                  <a:ext uri="{FF2B5EF4-FFF2-40B4-BE49-F238E27FC236}">
                    <a16:creationId xmlns:a16="http://schemas.microsoft.com/office/drawing/2014/main" id="{85C884AD-2EC7-4A2B-B252-3AE82E5FBB9B}"/>
                  </a:ext>
                </a:extLst>
              </p:cNvPr>
              <p:cNvSpPr/>
              <p:nvPr/>
            </p:nvSpPr>
            <p:spPr>
              <a:xfrm>
                <a:off x="9782205" y="5284500"/>
                <a:ext cx="359542" cy="4066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sp>
        <p:nvSpPr>
          <p:cNvPr id="62" name="Google Shape;76;p5">
            <a:extLst>
              <a:ext uri="{FF2B5EF4-FFF2-40B4-BE49-F238E27FC236}">
                <a16:creationId xmlns:a16="http://schemas.microsoft.com/office/drawing/2014/main" id="{183DC5CD-B754-4E2F-820D-2EE400020A93}"/>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
        <p:nvSpPr>
          <p:cNvPr id="66" name="Google Shape;452;p29">
            <a:extLst>
              <a:ext uri="{FF2B5EF4-FFF2-40B4-BE49-F238E27FC236}">
                <a16:creationId xmlns:a16="http://schemas.microsoft.com/office/drawing/2014/main" id="{FEFE74EB-4A21-4DC3-9A9D-543473695911}"/>
              </a:ext>
            </a:extLst>
          </p:cNvPr>
          <p:cNvSpPr/>
          <p:nvPr/>
        </p:nvSpPr>
        <p:spPr>
          <a:xfrm>
            <a:off x="4679236" y="1861066"/>
            <a:ext cx="6947897"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●閲覧できる評価者の範囲</a:t>
            </a:r>
          </a:p>
        </p:txBody>
      </p:sp>
      <p:sp>
        <p:nvSpPr>
          <p:cNvPr id="67" name="正方形/長方形 66">
            <a:extLst>
              <a:ext uri="{FF2B5EF4-FFF2-40B4-BE49-F238E27FC236}">
                <a16:creationId xmlns:a16="http://schemas.microsoft.com/office/drawing/2014/main" id="{27F7FEA4-244A-4A41-9714-2FC0FC270EC9}"/>
              </a:ext>
            </a:extLst>
          </p:cNvPr>
          <p:cNvSpPr/>
          <p:nvPr/>
        </p:nvSpPr>
        <p:spPr>
          <a:xfrm>
            <a:off x="4448190" y="2209184"/>
            <a:ext cx="299454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・閲覧権限無し</a:t>
            </a:r>
          </a:p>
        </p:txBody>
      </p:sp>
      <p:sp>
        <p:nvSpPr>
          <p:cNvPr id="68" name="正方形/長方形 67">
            <a:extLst>
              <a:ext uri="{FF2B5EF4-FFF2-40B4-BE49-F238E27FC236}">
                <a16:creationId xmlns:a16="http://schemas.microsoft.com/office/drawing/2014/main" id="{EC15D128-46D2-4ECA-A765-501B1FFF1217}"/>
              </a:ext>
            </a:extLst>
          </p:cNvPr>
          <p:cNvSpPr/>
          <p:nvPr/>
        </p:nvSpPr>
        <p:spPr>
          <a:xfrm>
            <a:off x="4486290" y="3288835"/>
            <a:ext cx="299454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・閲覧権限有り</a:t>
            </a:r>
          </a:p>
        </p:txBody>
      </p:sp>
      <p:sp>
        <p:nvSpPr>
          <p:cNvPr id="69" name="正方形/長方形 68">
            <a:extLst>
              <a:ext uri="{FF2B5EF4-FFF2-40B4-BE49-F238E27FC236}">
                <a16:creationId xmlns:a16="http://schemas.microsoft.com/office/drawing/2014/main" id="{F118A364-7A82-41D6-A229-DFD069D15446}"/>
              </a:ext>
            </a:extLst>
          </p:cNvPr>
          <p:cNvSpPr/>
          <p:nvPr/>
        </p:nvSpPr>
        <p:spPr>
          <a:xfrm>
            <a:off x="4486290" y="4407255"/>
            <a:ext cx="40155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・閲覧権限有り・編集権限有り</a:t>
            </a:r>
          </a:p>
        </p:txBody>
      </p:sp>
      <p:sp>
        <p:nvSpPr>
          <p:cNvPr id="75" name="正方形/長方形 74">
            <a:extLst>
              <a:ext uri="{FF2B5EF4-FFF2-40B4-BE49-F238E27FC236}">
                <a16:creationId xmlns:a16="http://schemas.microsoft.com/office/drawing/2014/main" id="{1181082C-1A3B-42BB-A3A2-708F60A7B555}"/>
              </a:ext>
            </a:extLst>
          </p:cNvPr>
          <p:cNvSpPr/>
          <p:nvPr/>
        </p:nvSpPr>
        <p:spPr>
          <a:xfrm>
            <a:off x="8361023" y="3701241"/>
            <a:ext cx="146967" cy="174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637CA2D5-25E6-A638-025C-D218BA52CD84}"/>
              </a:ext>
            </a:extLst>
          </p:cNvPr>
          <p:cNvGrpSpPr/>
          <p:nvPr/>
        </p:nvGrpSpPr>
        <p:grpSpPr>
          <a:xfrm>
            <a:off x="4779950" y="2549175"/>
            <a:ext cx="4364619" cy="411438"/>
            <a:chOff x="4855451" y="2549175"/>
            <a:chExt cx="4364619" cy="411438"/>
          </a:xfrm>
        </p:grpSpPr>
        <p:pic>
          <p:nvPicPr>
            <p:cNvPr id="3" name="図 2">
              <a:extLst>
                <a:ext uri="{FF2B5EF4-FFF2-40B4-BE49-F238E27FC236}">
                  <a16:creationId xmlns:a16="http://schemas.microsoft.com/office/drawing/2014/main" id="{79BD29B3-971C-FC99-BCFE-5EBB4869EE06}"/>
                </a:ext>
              </a:extLst>
            </p:cNvPr>
            <p:cNvPicPr>
              <a:picLocks noChangeAspect="1"/>
            </p:cNvPicPr>
            <p:nvPr/>
          </p:nvPicPr>
          <p:blipFill>
            <a:blip r:embed="rId6"/>
            <a:stretch>
              <a:fillRect/>
            </a:stretch>
          </p:blipFill>
          <p:spPr>
            <a:xfrm>
              <a:off x="4855451" y="2549175"/>
              <a:ext cx="4323363" cy="411438"/>
            </a:xfrm>
            <a:prstGeom prst="rect">
              <a:avLst/>
            </a:prstGeom>
            <a:ln>
              <a:noFill/>
            </a:ln>
          </p:spPr>
        </p:pic>
        <p:sp>
          <p:nvSpPr>
            <p:cNvPr id="4" name="正方形/長方形 3">
              <a:extLst>
                <a:ext uri="{FF2B5EF4-FFF2-40B4-BE49-F238E27FC236}">
                  <a16:creationId xmlns:a16="http://schemas.microsoft.com/office/drawing/2014/main" id="{60685A8C-6650-37E2-F199-0787150DB8C0}"/>
                </a:ext>
              </a:extLst>
            </p:cNvPr>
            <p:cNvSpPr/>
            <p:nvPr/>
          </p:nvSpPr>
          <p:spPr>
            <a:xfrm>
              <a:off x="8168641" y="2600253"/>
              <a:ext cx="1051429" cy="3223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5" name="グループ化 4">
            <a:extLst>
              <a:ext uri="{FF2B5EF4-FFF2-40B4-BE49-F238E27FC236}">
                <a16:creationId xmlns:a16="http://schemas.microsoft.com/office/drawing/2014/main" id="{6843015B-5074-4686-8AE5-E8535CE6DAE3}"/>
              </a:ext>
            </a:extLst>
          </p:cNvPr>
          <p:cNvGrpSpPr/>
          <p:nvPr/>
        </p:nvGrpSpPr>
        <p:grpSpPr>
          <a:xfrm>
            <a:off x="4819368" y="3776787"/>
            <a:ext cx="4509003" cy="375749"/>
            <a:chOff x="4834748" y="3624387"/>
            <a:chExt cx="4509003" cy="375749"/>
          </a:xfrm>
        </p:grpSpPr>
        <p:pic>
          <p:nvPicPr>
            <p:cNvPr id="6" name="図 5">
              <a:extLst>
                <a:ext uri="{FF2B5EF4-FFF2-40B4-BE49-F238E27FC236}">
                  <a16:creationId xmlns:a16="http://schemas.microsoft.com/office/drawing/2014/main" id="{6881FCAF-4216-EC0C-8858-F80503B067FE}"/>
                </a:ext>
              </a:extLst>
            </p:cNvPr>
            <p:cNvPicPr>
              <a:picLocks noChangeAspect="1"/>
            </p:cNvPicPr>
            <p:nvPr/>
          </p:nvPicPr>
          <p:blipFill>
            <a:blip r:embed="rId7"/>
            <a:stretch>
              <a:fillRect/>
            </a:stretch>
          </p:blipFill>
          <p:spPr>
            <a:xfrm>
              <a:off x="4834748" y="3624387"/>
              <a:ext cx="4509003" cy="375749"/>
            </a:xfrm>
            <a:prstGeom prst="rect">
              <a:avLst/>
            </a:prstGeom>
          </p:spPr>
        </p:pic>
        <p:sp>
          <p:nvSpPr>
            <p:cNvPr id="7" name="正方形/長方形 6">
              <a:extLst>
                <a:ext uri="{FF2B5EF4-FFF2-40B4-BE49-F238E27FC236}">
                  <a16:creationId xmlns:a16="http://schemas.microsoft.com/office/drawing/2014/main" id="{EC887C95-4E08-DB14-4AC2-D54E202F86E3}"/>
                </a:ext>
              </a:extLst>
            </p:cNvPr>
            <p:cNvSpPr/>
            <p:nvPr/>
          </p:nvSpPr>
          <p:spPr>
            <a:xfrm>
              <a:off x="8168641" y="3660719"/>
              <a:ext cx="1038700" cy="3223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8" name="グループ化 7">
            <a:extLst>
              <a:ext uri="{FF2B5EF4-FFF2-40B4-BE49-F238E27FC236}">
                <a16:creationId xmlns:a16="http://schemas.microsoft.com/office/drawing/2014/main" id="{2645B8FF-40FD-2C5C-1409-C5307BB352DE}"/>
              </a:ext>
            </a:extLst>
          </p:cNvPr>
          <p:cNvGrpSpPr/>
          <p:nvPr/>
        </p:nvGrpSpPr>
        <p:grpSpPr>
          <a:xfrm>
            <a:off x="4812601" y="4769652"/>
            <a:ext cx="6682118" cy="1336476"/>
            <a:chOff x="4812601" y="4769652"/>
            <a:chExt cx="6682118" cy="1336476"/>
          </a:xfrm>
        </p:grpSpPr>
        <p:pic>
          <p:nvPicPr>
            <p:cNvPr id="9" name="図 8">
              <a:extLst>
                <a:ext uri="{FF2B5EF4-FFF2-40B4-BE49-F238E27FC236}">
                  <a16:creationId xmlns:a16="http://schemas.microsoft.com/office/drawing/2014/main" id="{9F1AF9C4-BFDE-CC30-C231-03AD523EC877}"/>
                </a:ext>
              </a:extLst>
            </p:cNvPr>
            <p:cNvPicPr>
              <a:picLocks noChangeAspect="1"/>
            </p:cNvPicPr>
            <p:nvPr/>
          </p:nvPicPr>
          <p:blipFill>
            <a:blip r:embed="rId8"/>
            <a:stretch>
              <a:fillRect/>
            </a:stretch>
          </p:blipFill>
          <p:spPr>
            <a:xfrm>
              <a:off x="4812601" y="4769652"/>
              <a:ext cx="4352864" cy="375016"/>
            </a:xfrm>
            <a:prstGeom prst="rect">
              <a:avLst/>
            </a:prstGeom>
          </p:spPr>
        </p:pic>
        <p:sp>
          <p:nvSpPr>
            <p:cNvPr id="10" name="線吹き出し 1 (枠付き) 88">
              <a:extLst>
                <a:ext uri="{FF2B5EF4-FFF2-40B4-BE49-F238E27FC236}">
                  <a16:creationId xmlns:a16="http://schemas.microsoft.com/office/drawing/2014/main" id="{0DEA0502-D53C-8574-4298-201347FFBE14}"/>
                </a:ext>
              </a:extLst>
            </p:cNvPr>
            <p:cNvSpPr/>
            <p:nvPr/>
          </p:nvSpPr>
          <p:spPr>
            <a:xfrm>
              <a:off x="9361609" y="4888338"/>
              <a:ext cx="2133110" cy="1217790"/>
            </a:xfrm>
            <a:prstGeom prst="borderCallout1">
              <a:avLst>
                <a:gd name="adj1" fmla="val 76667"/>
                <a:gd name="adj2" fmla="val -702"/>
                <a:gd name="adj3" fmla="val 46705"/>
                <a:gd name="adj4" fmla="val -18815"/>
              </a:avLst>
            </a:prstGeom>
            <a:solidFill>
              <a:schemeClr val="bg1"/>
            </a:solidFill>
            <a:ln w="12700" cap="flat" cmpd="sng" algn="ctr">
              <a:solidFill>
                <a:srgbClr val="FFCA08"/>
              </a:solidFill>
              <a:prstDash val="solid"/>
            </a:ln>
            <a:effectLst/>
          </p:spPr>
          <p:txBody>
            <a:bodyPr rtlCol="0" anchor="ct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閲覧できるメンバーの範囲が管理者の制限により異なります。</a:t>
              </a:r>
              <a:endParaRPr kumimoji="0" lang="en-US" altLang="ja-JP"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kern="0" dirty="0">
                  <a:solidFill>
                    <a:srgbClr val="000000"/>
                  </a:solidFill>
                  <a:latin typeface="メイリオ" panose="020B0604030504040204" pitchFamily="50" charset="-128"/>
                  <a:ea typeface="メイリオ" panose="020B0604030504040204" pitchFamily="50" charset="-128"/>
                  <a:sym typeface="Arial"/>
                </a:rPr>
                <a:t>編集権限がある場合は、</a:t>
              </a:r>
              <a:br>
                <a:rPr kumimoji="0" lang="en-US" altLang="ja-JP" sz="1200" kern="0" dirty="0">
                  <a:solidFill>
                    <a:srgbClr val="000000"/>
                  </a:solidFill>
                  <a:latin typeface="メイリオ" panose="020B0604030504040204" pitchFamily="50" charset="-128"/>
                  <a:ea typeface="メイリオ" panose="020B0604030504040204" pitchFamily="50" charset="-128"/>
                  <a:sym typeface="Arial"/>
                </a:rPr>
              </a:br>
              <a:r>
                <a:rPr kumimoji="0" lang="ja-JP" altLang="en-US" sz="1200" kern="0" dirty="0">
                  <a:solidFill>
                    <a:srgbClr val="000000"/>
                  </a:solidFill>
                  <a:latin typeface="メイリオ" panose="020B0604030504040204" pitchFamily="50" charset="-128"/>
                  <a:ea typeface="メイリオ" panose="020B0604030504040204" pitchFamily="50" charset="-128"/>
                  <a:sym typeface="Arial"/>
                </a:rPr>
                <a:t>　マークがつきます。</a:t>
              </a:r>
              <a:endParaRPr kumimoji="0" lang="en-US" altLang="ja-JP"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endParaRPr>
            </a:p>
          </p:txBody>
        </p:sp>
        <p:grpSp>
          <p:nvGrpSpPr>
            <p:cNvPr id="11" name="グループ化 10">
              <a:extLst>
                <a:ext uri="{FF2B5EF4-FFF2-40B4-BE49-F238E27FC236}">
                  <a16:creationId xmlns:a16="http://schemas.microsoft.com/office/drawing/2014/main" id="{559D9F8D-9A05-9C86-506C-68CA759F603D}"/>
                </a:ext>
              </a:extLst>
            </p:cNvPr>
            <p:cNvGrpSpPr/>
            <p:nvPr/>
          </p:nvGrpSpPr>
          <p:grpSpPr>
            <a:xfrm>
              <a:off x="7854846" y="4786366"/>
              <a:ext cx="1352495" cy="1214277"/>
              <a:chOff x="4775432" y="14143047"/>
              <a:chExt cx="1352495" cy="1214277"/>
            </a:xfrm>
          </p:grpSpPr>
          <p:sp>
            <p:nvSpPr>
              <p:cNvPr id="13" name="正方形/長方形 12">
                <a:extLst>
                  <a:ext uri="{FF2B5EF4-FFF2-40B4-BE49-F238E27FC236}">
                    <a16:creationId xmlns:a16="http://schemas.microsoft.com/office/drawing/2014/main" id="{78BD91A3-2B33-8195-0BB1-82D416562E28}"/>
                  </a:ext>
                </a:extLst>
              </p:cNvPr>
              <p:cNvSpPr/>
              <p:nvPr/>
            </p:nvSpPr>
            <p:spPr>
              <a:xfrm>
                <a:off x="5089227" y="14143047"/>
                <a:ext cx="1038700" cy="3832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pic>
            <p:nvPicPr>
              <p:cNvPr id="14" name="図 13">
                <a:extLst>
                  <a:ext uri="{FF2B5EF4-FFF2-40B4-BE49-F238E27FC236}">
                    <a16:creationId xmlns:a16="http://schemas.microsoft.com/office/drawing/2014/main" id="{04B5BF7C-9493-5346-47C3-35EF77D4153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775432" y="14442924"/>
                <a:ext cx="980768" cy="914400"/>
              </a:xfrm>
              <a:prstGeom prst="rect">
                <a:avLst/>
              </a:prstGeom>
              <a:ln w="12700">
                <a:solidFill>
                  <a:schemeClr val="bg1">
                    <a:lumMod val="50000"/>
                  </a:schemeClr>
                </a:solidFill>
              </a:ln>
            </p:spPr>
          </p:pic>
          <p:sp>
            <p:nvSpPr>
              <p:cNvPr id="15" name="正方形/長方形 14">
                <a:extLst>
                  <a:ext uri="{FF2B5EF4-FFF2-40B4-BE49-F238E27FC236}">
                    <a16:creationId xmlns:a16="http://schemas.microsoft.com/office/drawing/2014/main" id="{DE495B45-8CC2-FFD8-8ACF-8EE7B830EF09}"/>
                  </a:ext>
                </a:extLst>
              </p:cNvPr>
              <p:cNvSpPr/>
              <p:nvPr/>
            </p:nvSpPr>
            <p:spPr>
              <a:xfrm>
                <a:off x="4789305" y="14461568"/>
                <a:ext cx="966896" cy="8775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pic>
          <p:nvPicPr>
            <p:cNvPr id="12" name="図 11">
              <a:extLst>
                <a:ext uri="{FF2B5EF4-FFF2-40B4-BE49-F238E27FC236}">
                  <a16:creationId xmlns:a16="http://schemas.microsoft.com/office/drawing/2014/main" id="{87C65469-FD76-4468-2643-F7A69E3291AF}"/>
                </a:ext>
              </a:extLst>
            </p:cNvPr>
            <p:cNvPicPr>
              <a:picLocks noChangeAspect="1"/>
            </p:cNvPicPr>
            <p:nvPr/>
          </p:nvPicPr>
          <p:blipFill rotWithShape="1">
            <a:blip r:embed="rId10"/>
            <a:srcRect l="68512" t="41856" r="28942" b="53249"/>
            <a:stretch/>
          </p:blipFill>
          <p:spPr>
            <a:xfrm>
              <a:off x="9588142" y="5757628"/>
              <a:ext cx="197852" cy="191593"/>
            </a:xfrm>
            <a:prstGeom prst="rect">
              <a:avLst/>
            </a:prstGeom>
          </p:spPr>
        </p:pic>
      </p:grpSp>
    </p:spTree>
    <p:extLst>
      <p:ext uri="{BB962C8B-B14F-4D97-AF65-F5344CB8AC3E}">
        <p14:creationId xmlns:p14="http://schemas.microsoft.com/office/powerpoint/2010/main" val="425500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56;g125f8f40711_0_119">
            <a:extLst>
              <a:ext uri="{FF2B5EF4-FFF2-40B4-BE49-F238E27FC236}">
                <a16:creationId xmlns:a16="http://schemas.microsoft.com/office/drawing/2014/main" id="{E9C17234-8281-4C62-AEA2-B367149956C8}"/>
              </a:ext>
            </a:extLst>
          </p:cNvPr>
          <p:cNvSpPr txBox="1"/>
          <p:nvPr/>
        </p:nvSpPr>
        <p:spPr>
          <a:xfrm>
            <a:off x="745499" y="1205956"/>
            <a:ext cx="9682665" cy="1169511"/>
          </a:xfrm>
          <a:prstGeom prst="rect">
            <a:avLst/>
          </a:prstGeom>
          <a:noFill/>
          <a:ln>
            <a:noFill/>
          </a:ln>
        </p:spPr>
        <p:txBody>
          <a:bodyPr spcFirstLastPara="1" wrap="square" lIns="91425" tIns="45700" rIns="91425" bIns="45700" anchor="t" anchorCtr="0">
            <a:spAutoFit/>
          </a:bodyPr>
          <a:lstStyle/>
          <a:p>
            <a:r>
              <a:rPr lang="ja-JP" altLang="en-US" sz="1400" dirty="0">
                <a:solidFill>
                  <a:schemeClr val="dk1"/>
                </a:solidFill>
                <a:latin typeface="メイリオ" panose="020B0604030504040204" pitchFamily="50" charset="-128"/>
                <a:ea typeface="メイリオ" panose="020B0604030504040204" pitchFamily="50" charset="-128"/>
                <a:cs typeface="Meiryo"/>
                <a:sym typeface="Meiryo"/>
              </a:rPr>
              <a:t>以下は、スマートレビューを使用した評価フローの一例です。</a:t>
            </a:r>
            <a:endParaRPr lang="en-US" altLang="ja-JP" sz="1400" dirty="0">
              <a:solidFill>
                <a:schemeClr val="dk1"/>
              </a:solidFill>
              <a:latin typeface="メイリオ" panose="020B0604030504040204" pitchFamily="50" charset="-128"/>
              <a:ea typeface="メイリオ" panose="020B0604030504040204" pitchFamily="50" charset="-128"/>
              <a:cs typeface="Meiryo"/>
              <a:sym typeface="Meiryo"/>
            </a:endParaRPr>
          </a:p>
          <a:p>
            <a:endParaRPr lang="en-US" altLang="ja-JP" sz="1400" dirty="0">
              <a:solidFill>
                <a:schemeClr val="dk1"/>
              </a:solidFill>
              <a:latin typeface="メイリオ" panose="020B0604030504040204" pitchFamily="50" charset="-128"/>
              <a:ea typeface="メイリオ" panose="020B0604030504040204" pitchFamily="50" charset="-128"/>
              <a:cs typeface="Meiryo"/>
              <a:sym typeface="Meiryo"/>
            </a:endParaRPr>
          </a:p>
          <a:p>
            <a:r>
              <a:rPr lang="ja-JP" altLang="en-US" sz="1400" dirty="0">
                <a:latin typeface="メイリオ" panose="020B0604030504040204" pitchFamily="50" charset="-128"/>
                <a:ea typeface="メイリオ" panose="020B0604030504040204" pitchFamily="50" charset="-128"/>
              </a:rPr>
              <a:t>本項では、対象者（被評価者）が目標入力を実施後、</a:t>
            </a:r>
          </a:p>
          <a:p>
            <a:r>
              <a:rPr lang="ja-JP" altLang="en-US" sz="1400" dirty="0">
                <a:latin typeface="メイリオ" panose="020B0604030504040204" pitchFamily="50" charset="-128"/>
                <a:ea typeface="メイリオ" panose="020B0604030504040204" pitchFamily="50" charset="-128"/>
              </a:rPr>
              <a:t>一次評価者が目標承認を実施するワークフローを例に作成しております。</a:t>
            </a:r>
          </a:p>
          <a:p>
            <a:endParaRPr lang="ja-JP" altLang="en-US" sz="1400" dirty="0">
              <a:solidFill>
                <a:schemeClr val="dk1"/>
              </a:solidFill>
              <a:latin typeface="メイリオ" panose="020B0604030504040204" pitchFamily="50" charset="-128"/>
              <a:ea typeface="メイリオ" panose="020B0604030504040204" pitchFamily="50" charset="-128"/>
              <a:cs typeface="Meiryo"/>
              <a:sym typeface="Meiryo"/>
            </a:endParaRPr>
          </a:p>
        </p:txBody>
      </p:sp>
      <p:pic>
        <p:nvPicPr>
          <p:cNvPr id="5" name="図 4">
            <a:extLst>
              <a:ext uri="{FF2B5EF4-FFF2-40B4-BE49-F238E27FC236}">
                <a16:creationId xmlns:a16="http://schemas.microsoft.com/office/drawing/2014/main" id="{DDD52257-539B-EF81-22A7-D928C409C4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2271" y="2183551"/>
            <a:ext cx="7987458" cy="3993729"/>
          </a:xfrm>
          <a:prstGeom prst="rect">
            <a:avLst/>
          </a:prstGeom>
          <a:ln w="12700">
            <a:solidFill>
              <a:schemeClr val="bg1">
                <a:lumMod val="50000"/>
              </a:schemeClr>
            </a:solidFill>
          </a:ln>
        </p:spPr>
      </p:pic>
      <p:sp>
        <p:nvSpPr>
          <p:cNvPr id="10" name="Google Shape;78;p5">
            <a:extLst>
              <a:ext uri="{FF2B5EF4-FFF2-40B4-BE49-F238E27FC236}">
                <a16:creationId xmlns:a16="http://schemas.microsoft.com/office/drawing/2014/main" id="{DAC21599-3FC1-4DAD-8639-474DA3B1940A}"/>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Meiryo"/>
                <a:ea typeface="Meiryo"/>
                <a:cs typeface="Meiryo"/>
                <a:sym typeface="Meiryo"/>
              </a:rPr>
              <a:t>1. </a:t>
            </a:r>
            <a:r>
              <a:rPr lang="ja-JP" altLang="en-US" sz="1400" b="1" i="0" u="none" strike="noStrike" cap="none" dirty="0">
                <a:solidFill>
                  <a:srgbClr val="000000"/>
                </a:solidFill>
                <a:latin typeface="Meiryo"/>
                <a:ea typeface="Meiryo"/>
                <a:cs typeface="Meiryo"/>
                <a:sym typeface="Meiryo"/>
              </a:rPr>
              <a:t>スマートレビューと</a:t>
            </a:r>
            <a:r>
              <a:rPr lang="en-US" sz="1400" b="1" i="0" u="none" strike="noStrike" cap="none" dirty="0">
                <a:solidFill>
                  <a:srgbClr val="000000"/>
                </a:solidFill>
                <a:latin typeface="Meiryo"/>
                <a:ea typeface="Meiryo"/>
                <a:cs typeface="Meiryo"/>
                <a:sym typeface="Meiryo"/>
              </a:rPr>
              <a:t>は</a:t>
            </a:r>
            <a:endParaRPr sz="1400" b="1" i="0" u="none" strike="noStrike" cap="none" dirty="0">
              <a:solidFill>
                <a:srgbClr val="000000"/>
              </a:solidFill>
              <a:latin typeface="Meiryo"/>
              <a:ea typeface="Meiryo"/>
              <a:cs typeface="Meiryo"/>
              <a:sym typeface="Meiryo"/>
            </a:endParaRPr>
          </a:p>
        </p:txBody>
      </p:sp>
      <p:sp>
        <p:nvSpPr>
          <p:cNvPr id="11" name="Google Shape;203;g125f8f40711_0_141">
            <a:extLst>
              <a:ext uri="{FF2B5EF4-FFF2-40B4-BE49-F238E27FC236}">
                <a16:creationId xmlns:a16="http://schemas.microsoft.com/office/drawing/2014/main" id="{F04EBC44-32A4-4CCC-A296-DB4A8D184221}"/>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1-1. </a:t>
            </a:r>
            <a:r>
              <a:rPr lang="ja-JP" altLang="en-US" sz="1600" b="1" dirty="0">
                <a:latin typeface="メイリオ" panose="020B0604030504040204" pitchFamily="50" charset="-128"/>
                <a:ea typeface="メイリオ" panose="020B0604030504040204" pitchFamily="50" charset="-128"/>
              </a:rPr>
              <a:t>評価概要 </a:t>
            </a:r>
          </a:p>
        </p:txBody>
      </p:sp>
      <p:sp>
        <p:nvSpPr>
          <p:cNvPr id="7" name="Google Shape;76;p5">
            <a:extLst>
              <a:ext uri="{FF2B5EF4-FFF2-40B4-BE49-F238E27FC236}">
                <a16:creationId xmlns:a16="http://schemas.microsoft.com/office/drawing/2014/main" id="{3548A2EA-3801-4640-9C60-C72F0F595233}"/>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Tree>
    <p:extLst>
      <p:ext uri="{BB962C8B-B14F-4D97-AF65-F5344CB8AC3E}">
        <p14:creationId xmlns:p14="http://schemas.microsoft.com/office/powerpoint/2010/main" val="204562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76;p5">
            <a:extLst>
              <a:ext uri="{FF2B5EF4-FFF2-40B4-BE49-F238E27FC236}">
                <a16:creationId xmlns:a16="http://schemas.microsoft.com/office/drawing/2014/main" id="{FB40FD72-34AD-4577-A0E4-239F114083FE}"/>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grpSp>
        <p:nvGrpSpPr>
          <p:cNvPr id="15" name="グループ化 14">
            <a:extLst>
              <a:ext uri="{FF2B5EF4-FFF2-40B4-BE49-F238E27FC236}">
                <a16:creationId xmlns:a16="http://schemas.microsoft.com/office/drawing/2014/main" id="{96A3D7CC-8ECA-43EA-8471-4C03562C981D}"/>
              </a:ext>
            </a:extLst>
          </p:cNvPr>
          <p:cNvGrpSpPr/>
          <p:nvPr/>
        </p:nvGrpSpPr>
        <p:grpSpPr>
          <a:xfrm>
            <a:off x="352070" y="1740274"/>
            <a:ext cx="5559843" cy="1369002"/>
            <a:chOff x="1104900" y="2438400"/>
            <a:chExt cx="9267826" cy="2282020"/>
          </a:xfrm>
        </p:grpSpPr>
        <p:pic>
          <p:nvPicPr>
            <p:cNvPr id="16" name="図 15" descr="スクリーンショット が含まれている画像&#10;&#10;自動的に生成された説明">
              <a:extLst>
                <a:ext uri="{FF2B5EF4-FFF2-40B4-BE49-F238E27FC236}">
                  <a16:creationId xmlns:a16="http://schemas.microsoft.com/office/drawing/2014/main" id="{4986D362-6DB1-4F5E-8560-40F735EE7F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4900" y="2438400"/>
              <a:ext cx="9267826" cy="2282020"/>
            </a:xfrm>
            <a:prstGeom prst="rect">
              <a:avLst/>
            </a:prstGeom>
            <a:ln w="12700">
              <a:solidFill>
                <a:schemeClr val="bg1">
                  <a:lumMod val="50000"/>
                </a:schemeClr>
              </a:solidFill>
            </a:ln>
          </p:spPr>
        </p:pic>
        <p:sp>
          <p:nvSpPr>
            <p:cNvPr id="17" name="正方形/長方形 16">
              <a:extLst>
                <a:ext uri="{FF2B5EF4-FFF2-40B4-BE49-F238E27FC236}">
                  <a16:creationId xmlns:a16="http://schemas.microsoft.com/office/drawing/2014/main" id="{66B78314-4691-4093-A329-C61BC1BDDA09}"/>
                </a:ext>
              </a:extLst>
            </p:cNvPr>
            <p:cNvSpPr/>
            <p:nvPr/>
          </p:nvSpPr>
          <p:spPr>
            <a:xfrm>
              <a:off x="1578617" y="3502772"/>
              <a:ext cx="8463955" cy="5422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Google Shape;78;p5">
            <a:extLst>
              <a:ext uri="{FF2B5EF4-FFF2-40B4-BE49-F238E27FC236}">
                <a16:creationId xmlns:a16="http://schemas.microsoft.com/office/drawing/2014/main" id="{DEAC826B-2477-4764-90CF-2F1F713BAF9D}"/>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20" name="Google Shape;156;g125f8f40711_0_119">
            <a:extLst>
              <a:ext uri="{FF2B5EF4-FFF2-40B4-BE49-F238E27FC236}">
                <a16:creationId xmlns:a16="http://schemas.microsoft.com/office/drawing/2014/main" id="{E3AC04A3-6588-4111-A971-04C4A9AC46EB}"/>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①通知メールに記載された</a:t>
            </a:r>
            <a:r>
              <a:rPr lang="en-US" altLang="ja-JP" sz="1400" dirty="0">
                <a:latin typeface="メイリオ" panose="020B0604030504040204" pitchFamily="50" charset="-128"/>
                <a:ea typeface="メイリオ" panose="020B0604030504040204" pitchFamily="50" charset="-128"/>
              </a:rPr>
              <a:t>URL</a:t>
            </a:r>
            <a:r>
              <a:rPr lang="ja-JP" altLang="en-US" sz="1400" dirty="0">
                <a:latin typeface="メイリオ" panose="020B0604030504040204" pitchFamily="50" charset="-128"/>
                <a:ea typeface="メイリオ" panose="020B0604030504040204" pitchFamily="50" charset="-128"/>
              </a:rPr>
              <a:t>をクリックします。</a:t>
            </a:r>
          </a:p>
        </p:txBody>
      </p:sp>
      <p:sp>
        <p:nvSpPr>
          <p:cNvPr id="21" name="Google Shape;157;g125f8f40711_0_119">
            <a:extLst>
              <a:ext uri="{FF2B5EF4-FFF2-40B4-BE49-F238E27FC236}">
                <a16:creationId xmlns:a16="http://schemas.microsoft.com/office/drawing/2014/main" id="{3F4A51A1-B679-400E-BE4D-961E0901D09C}"/>
              </a:ext>
            </a:extLst>
          </p:cNvPr>
          <p:cNvSpPr txBox="1"/>
          <p:nvPr/>
        </p:nvSpPr>
        <p:spPr>
          <a:xfrm>
            <a:off x="6167550" y="1217858"/>
            <a:ext cx="5277497" cy="523180"/>
          </a:xfrm>
          <a:prstGeom prst="rect">
            <a:avLst/>
          </a:prstGeom>
          <a:noFill/>
          <a:ln>
            <a:noFill/>
          </a:ln>
        </p:spPr>
        <p:txBody>
          <a:bodyPr spcFirstLastPara="1" wrap="square" lIns="91425" tIns="45700" rIns="91425" bIns="45700" anchor="t" anchorCtr="0">
            <a:spAutoFit/>
          </a:bodyPr>
          <a:lstStyle/>
          <a:p>
            <a:r>
              <a:rPr kumimoji="1" lang="ja-JP" altLang="en-US" sz="1400" dirty="0">
                <a:latin typeface="メイリオ" panose="020B0604030504040204" pitchFamily="50" charset="-128"/>
                <a:ea typeface="メイリオ" panose="020B0604030504040204" pitchFamily="50" charset="-128"/>
              </a:rPr>
              <a:t>②</a:t>
            </a:r>
            <a:r>
              <a:rPr lang="ja-JP" altLang="en-US" sz="1400" dirty="0">
                <a:latin typeface="メイリオ" panose="020B0604030504040204" pitchFamily="50" charset="-128"/>
                <a:ea typeface="メイリオ" panose="020B0604030504040204" pitchFamily="50" charset="-128"/>
              </a:rPr>
              <a:t>イベント</a:t>
            </a:r>
            <a:r>
              <a:rPr kumimoji="1" lang="ja-JP" altLang="en-US" sz="1400" dirty="0">
                <a:latin typeface="メイリオ" panose="020B0604030504040204" pitchFamily="50" charset="-128"/>
                <a:ea typeface="メイリオ" panose="020B0604030504040204" pitchFamily="50" charset="-128"/>
              </a:rPr>
              <a:t>ログイン画面が表示されたら、</a:t>
            </a:r>
            <a:r>
              <a:rPr lang="ja-JP" altLang="en-US" sz="1400" dirty="0">
                <a:latin typeface="メイリオ" panose="020B0604030504040204" pitchFamily="50" charset="-128"/>
                <a:ea typeface="メイリオ" panose="020B0604030504040204" pitchFamily="50" charset="-128"/>
              </a:rPr>
              <a:t>別送で通知されたイベントパスワードを入力します。</a:t>
            </a:r>
            <a:endParaRPr kumimoji="1" lang="ja-JP" altLang="en-US" sz="1400" dirty="0">
              <a:latin typeface="メイリオ" panose="020B0604030504040204" pitchFamily="50" charset="-128"/>
              <a:ea typeface="メイリオ" panose="020B0604030504040204" pitchFamily="50" charset="-128"/>
            </a:endParaRPr>
          </a:p>
        </p:txBody>
      </p:sp>
      <p:grpSp>
        <p:nvGrpSpPr>
          <p:cNvPr id="28" name="グループ化 27">
            <a:extLst>
              <a:ext uri="{FF2B5EF4-FFF2-40B4-BE49-F238E27FC236}">
                <a16:creationId xmlns:a16="http://schemas.microsoft.com/office/drawing/2014/main" id="{F74ED4EB-D286-42D6-AEB3-D316DBFACEBE}"/>
              </a:ext>
            </a:extLst>
          </p:cNvPr>
          <p:cNvGrpSpPr/>
          <p:nvPr/>
        </p:nvGrpSpPr>
        <p:grpSpPr>
          <a:xfrm>
            <a:off x="5589158" y="1741038"/>
            <a:ext cx="5855889" cy="3308866"/>
            <a:chOff x="959272" y="2795659"/>
            <a:chExt cx="6878619" cy="3886759"/>
          </a:xfrm>
        </p:grpSpPr>
        <p:grpSp>
          <p:nvGrpSpPr>
            <p:cNvPr id="29" name="グループ化 28">
              <a:extLst>
                <a:ext uri="{FF2B5EF4-FFF2-40B4-BE49-F238E27FC236}">
                  <a16:creationId xmlns:a16="http://schemas.microsoft.com/office/drawing/2014/main" id="{96E0EBA1-F3BB-4649-9998-3E3F2A6098CA}"/>
                </a:ext>
              </a:extLst>
            </p:cNvPr>
            <p:cNvGrpSpPr/>
            <p:nvPr/>
          </p:nvGrpSpPr>
          <p:grpSpPr>
            <a:xfrm>
              <a:off x="959272" y="2795659"/>
              <a:ext cx="6878619" cy="3886759"/>
              <a:chOff x="-173039" y="7267290"/>
              <a:chExt cx="10600190" cy="6386538"/>
            </a:xfrm>
          </p:grpSpPr>
          <p:pic>
            <p:nvPicPr>
              <p:cNvPr id="31" name="図 30" descr="スクリーンショット が含まれている画像&#10;&#10;自動的に生成された説明">
                <a:extLst>
                  <a:ext uri="{FF2B5EF4-FFF2-40B4-BE49-F238E27FC236}">
                    <a16:creationId xmlns:a16="http://schemas.microsoft.com/office/drawing/2014/main" id="{A934E922-9C11-48C8-A535-4A33AD715A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4" t="-151"/>
              <a:stretch/>
            </p:blipFill>
            <p:spPr>
              <a:xfrm>
                <a:off x="1049507" y="7267290"/>
                <a:ext cx="9377644" cy="5480852"/>
              </a:xfrm>
              <a:prstGeom prst="rect">
                <a:avLst/>
              </a:prstGeom>
              <a:ln>
                <a:solidFill>
                  <a:schemeClr val="bg1">
                    <a:lumMod val="50000"/>
                  </a:schemeClr>
                </a:solidFill>
              </a:ln>
            </p:spPr>
          </p:pic>
          <p:sp>
            <p:nvSpPr>
              <p:cNvPr id="32" name="正方形/長方形 31">
                <a:extLst>
                  <a:ext uri="{FF2B5EF4-FFF2-40B4-BE49-F238E27FC236}">
                    <a16:creationId xmlns:a16="http://schemas.microsoft.com/office/drawing/2014/main" id="{C0E41DA4-F770-4EFA-8560-BFD6321B075E}"/>
                  </a:ext>
                </a:extLst>
              </p:cNvPr>
              <p:cNvSpPr/>
              <p:nvPr/>
            </p:nvSpPr>
            <p:spPr>
              <a:xfrm>
                <a:off x="3812866" y="9797161"/>
                <a:ext cx="3992786" cy="4375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角を丸めた四角形 22">
                <a:extLst>
                  <a:ext uri="{FF2B5EF4-FFF2-40B4-BE49-F238E27FC236}">
                    <a16:creationId xmlns:a16="http://schemas.microsoft.com/office/drawing/2014/main" id="{D325C30A-6385-46A7-84C5-A58A7B0A274D}"/>
                  </a:ext>
                </a:extLst>
              </p:cNvPr>
              <p:cNvSpPr/>
              <p:nvPr/>
            </p:nvSpPr>
            <p:spPr>
              <a:xfrm>
                <a:off x="-173039" y="11842456"/>
                <a:ext cx="8802892" cy="1811372"/>
              </a:xfrm>
              <a:prstGeom prst="wedgeRoundRectCallout">
                <a:avLst>
                  <a:gd name="adj1" fmla="val -6670"/>
                  <a:gd name="adj2" fmla="val -143573"/>
                  <a:gd name="adj3" fmla="val 16667"/>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u="sng" dirty="0">
                  <a:solidFill>
                    <a:srgbClr val="FF0000"/>
                  </a:solidFill>
                  <a:latin typeface="+mn-ea"/>
                </a:endParaRPr>
              </a:p>
            </p:txBody>
          </p:sp>
          <p:pic>
            <p:nvPicPr>
              <p:cNvPr id="34" name="図 33">
                <a:extLst>
                  <a:ext uri="{FF2B5EF4-FFF2-40B4-BE49-F238E27FC236}">
                    <a16:creationId xmlns:a16="http://schemas.microsoft.com/office/drawing/2014/main" id="{9B248C26-35DA-46DA-A569-5C10567FA4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5" y="12061537"/>
                <a:ext cx="8448419" cy="1405987"/>
              </a:xfrm>
              <a:prstGeom prst="rect">
                <a:avLst/>
              </a:prstGeom>
              <a:ln>
                <a:noFill/>
              </a:ln>
            </p:spPr>
          </p:pic>
          <p:sp>
            <p:nvSpPr>
              <p:cNvPr id="35" name="正方形/長方形 34">
                <a:extLst>
                  <a:ext uri="{FF2B5EF4-FFF2-40B4-BE49-F238E27FC236}">
                    <a16:creationId xmlns:a16="http://schemas.microsoft.com/office/drawing/2014/main" id="{9392D7BE-A7F9-48B3-ADC3-14941EAA9AC7}"/>
                  </a:ext>
                </a:extLst>
              </p:cNvPr>
              <p:cNvSpPr/>
              <p:nvPr/>
            </p:nvSpPr>
            <p:spPr>
              <a:xfrm>
                <a:off x="1570971" y="12748142"/>
                <a:ext cx="1288472" cy="4249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 name="Google Shape;189;p9">
              <a:extLst>
                <a:ext uri="{FF2B5EF4-FFF2-40B4-BE49-F238E27FC236}">
                  <a16:creationId xmlns:a16="http://schemas.microsoft.com/office/drawing/2014/main" id="{EB5F93FD-8D93-4505-813A-47CCD2F98901}"/>
                </a:ext>
              </a:extLst>
            </p:cNvPr>
            <p:cNvPicPr preferRelativeResize="0"/>
            <p:nvPr/>
          </p:nvPicPr>
          <p:blipFill rotWithShape="1">
            <a:blip r:embed="rId5">
              <a:alphaModFix/>
            </a:blip>
            <a:srcRect r="87515" b="93892"/>
            <a:stretch/>
          </p:blipFill>
          <p:spPr>
            <a:xfrm>
              <a:off x="3941456" y="3282833"/>
              <a:ext cx="1574441" cy="394508"/>
            </a:xfrm>
            <a:prstGeom prst="rect">
              <a:avLst/>
            </a:prstGeom>
            <a:noFill/>
            <a:ln>
              <a:noFill/>
            </a:ln>
          </p:spPr>
        </p:pic>
      </p:grpSp>
    </p:spTree>
    <p:extLst>
      <p:ext uri="{BB962C8B-B14F-4D97-AF65-F5344CB8AC3E}">
        <p14:creationId xmlns:p14="http://schemas.microsoft.com/office/powerpoint/2010/main" val="240066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76;p5">
            <a:extLst>
              <a:ext uri="{FF2B5EF4-FFF2-40B4-BE49-F238E27FC236}">
                <a16:creationId xmlns:a16="http://schemas.microsoft.com/office/drawing/2014/main" id="{A4F4A377-0146-4D46-B217-249EDA97FB6E}"/>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
        <p:nvSpPr>
          <p:cNvPr id="20" name="Google Shape;156;g125f8f40711_0_119">
            <a:extLst>
              <a:ext uri="{FF2B5EF4-FFF2-40B4-BE49-F238E27FC236}">
                <a16:creationId xmlns:a16="http://schemas.microsoft.com/office/drawing/2014/main" id="{C3D4442F-D257-4F83-ABC2-9F80BE9ADD8E}"/>
              </a:ext>
            </a:extLst>
          </p:cNvPr>
          <p:cNvSpPr txBox="1"/>
          <p:nvPr/>
        </p:nvSpPr>
        <p:spPr>
          <a:xfrm>
            <a:off x="745499" y="1205956"/>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③対象者一覧画面が表示されるので、被評価者の名前をクリックします。</a:t>
            </a:r>
            <a:endParaRPr kumimoji="1" lang="ja-JP" altLang="en-US" sz="1400" dirty="0">
              <a:latin typeface="メイリオ" panose="020B0604030504040204" pitchFamily="50" charset="-128"/>
              <a:ea typeface="メイリオ" panose="020B0604030504040204" pitchFamily="50" charset="-128"/>
            </a:endParaRPr>
          </a:p>
        </p:txBody>
      </p:sp>
      <p:sp>
        <p:nvSpPr>
          <p:cNvPr id="21" name="Google Shape;157;g125f8f40711_0_119">
            <a:extLst>
              <a:ext uri="{FF2B5EF4-FFF2-40B4-BE49-F238E27FC236}">
                <a16:creationId xmlns:a16="http://schemas.microsoft.com/office/drawing/2014/main" id="{EFD75E61-6C52-40E2-A0CE-2213B24F4964}"/>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④評価入力ページが表示されます。</a:t>
            </a:r>
          </a:p>
        </p:txBody>
      </p:sp>
      <p:pic>
        <p:nvPicPr>
          <p:cNvPr id="25" name="図 24" descr="グラフィカル ユーザー インターフェイス, テキスト, アプリケーション, メール&#10;&#10;自動的に生成された説明">
            <a:extLst>
              <a:ext uri="{FF2B5EF4-FFF2-40B4-BE49-F238E27FC236}">
                <a16:creationId xmlns:a16="http://schemas.microsoft.com/office/drawing/2014/main" id="{EE6A8681-BE17-4DF7-8D39-410CC1F2765A}"/>
              </a:ext>
            </a:extLst>
          </p:cNvPr>
          <p:cNvPicPr>
            <a:picLocks noChangeAspect="1"/>
          </p:cNvPicPr>
          <p:nvPr/>
        </p:nvPicPr>
        <p:blipFill>
          <a:blip r:embed="rId2"/>
          <a:stretch>
            <a:fillRect/>
          </a:stretch>
        </p:blipFill>
        <p:spPr>
          <a:xfrm>
            <a:off x="6360422" y="1732414"/>
            <a:ext cx="5399172" cy="3141014"/>
          </a:xfrm>
          <a:prstGeom prst="rect">
            <a:avLst/>
          </a:prstGeom>
          <a:ln>
            <a:solidFill>
              <a:schemeClr val="tx1"/>
            </a:solidFill>
          </a:ln>
        </p:spPr>
      </p:pic>
      <p:grpSp>
        <p:nvGrpSpPr>
          <p:cNvPr id="26" name="グループ化 25">
            <a:extLst>
              <a:ext uri="{FF2B5EF4-FFF2-40B4-BE49-F238E27FC236}">
                <a16:creationId xmlns:a16="http://schemas.microsoft.com/office/drawing/2014/main" id="{5A4AD55F-D037-4E8F-8186-350517D5BC65}"/>
              </a:ext>
            </a:extLst>
          </p:cNvPr>
          <p:cNvGrpSpPr/>
          <p:nvPr/>
        </p:nvGrpSpPr>
        <p:grpSpPr>
          <a:xfrm>
            <a:off x="511014" y="5326822"/>
            <a:ext cx="11248580" cy="959428"/>
            <a:chOff x="471710" y="4902892"/>
            <a:chExt cx="11248580" cy="959428"/>
          </a:xfrm>
        </p:grpSpPr>
        <p:sp>
          <p:nvSpPr>
            <p:cNvPr id="27" name="Google Shape;448;p29">
              <a:extLst>
                <a:ext uri="{FF2B5EF4-FFF2-40B4-BE49-F238E27FC236}">
                  <a16:creationId xmlns:a16="http://schemas.microsoft.com/office/drawing/2014/main" id="{66345D0C-C731-4ABD-A239-A10D92668E9C}"/>
                </a:ext>
              </a:extLst>
            </p:cNvPr>
            <p:cNvSpPr/>
            <p:nvPr/>
          </p:nvSpPr>
          <p:spPr>
            <a:xfrm>
              <a:off x="471710" y="4902892"/>
              <a:ext cx="11248580" cy="95942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8" name="Google Shape;159;g125f8f40711_0_119">
              <a:extLst>
                <a:ext uri="{FF2B5EF4-FFF2-40B4-BE49-F238E27FC236}">
                  <a16:creationId xmlns:a16="http://schemas.microsoft.com/office/drawing/2014/main" id="{749FC12E-9BE3-4345-99A2-053555F5EEAE}"/>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9" name="Google Shape;161;g125f8f40711_0_119">
              <a:extLst>
                <a:ext uri="{FF2B5EF4-FFF2-40B4-BE49-F238E27FC236}">
                  <a16:creationId xmlns:a16="http://schemas.microsoft.com/office/drawing/2014/main" id="{25FF9738-4FD4-4CE8-8E96-F8E51C4440DC}"/>
                </a:ext>
              </a:extLst>
            </p:cNvPr>
            <p:cNvPicPr preferRelativeResize="0"/>
            <p:nvPr/>
          </p:nvPicPr>
          <p:blipFill rotWithShape="1">
            <a:blip r:embed="rId3">
              <a:alphaModFix/>
            </a:blip>
            <a:srcRect/>
            <a:stretch/>
          </p:blipFill>
          <p:spPr>
            <a:xfrm>
              <a:off x="738155" y="5035748"/>
              <a:ext cx="335332" cy="338514"/>
            </a:xfrm>
            <a:prstGeom prst="rect">
              <a:avLst/>
            </a:prstGeom>
            <a:noFill/>
            <a:ln>
              <a:noFill/>
            </a:ln>
          </p:spPr>
        </p:pic>
        <p:sp>
          <p:nvSpPr>
            <p:cNvPr id="30" name="Google Shape;159;g125f8f40711_0_119">
              <a:extLst>
                <a:ext uri="{FF2B5EF4-FFF2-40B4-BE49-F238E27FC236}">
                  <a16:creationId xmlns:a16="http://schemas.microsoft.com/office/drawing/2014/main" id="{929C5F2B-2154-4732-A080-54068A566395}"/>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1" name="Google Shape;160;g125f8f40711_0_119">
              <a:extLst>
                <a:ext uri="{FF2B5EF4-FFF2-40B4-BE49-F238E27FC236}">
                  <a16:creationId xmlns:a16="http://schemas.microsoft.com/office/drawing/2014/main" id="{D2FF1D4B-9575-40DA-8490-48FB004AC5B5}"/>
                </a:ext>
              </a:extLst>
            </p:cNvPr>
            <p:cNvSpPr txBox="1"/>
            <p:nvPr/>
          </p:nvSpPr>
          <p:spPr>
            <a:xfrm>
              <a:off x="745499" y="5437101"/>
              <a:ext cx="10636800"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ご自身が今対応をしなければならない人に赤丸がつきます。</a:t>
              </a:r>
              <a:endParaRPr lang="en-US" altLang="ja-JP" sz="1200" dirty="0">
                <a:latin typeface="メイリオ" panose="020B0604030504040204" pitchFamily="50" charset="-128"/>
                <a:ea typeface="メイリオ" panose="020B0604030504040204" pitchFamily="50" charset="-128"/>
              </a:endParaRPr>
            </a:p>
          </p:txBody>
        </p:sp>
      </p:grpSp>
      <p:sp>
        <p:nvSpPr>
          <p:cNvPr id="32" name="Google Shape;78;p5">
            <a:extLst>
              <a:ext uri="{FF2B5EF4-FFF2-40B4-BE49-F238E27FC236}">
                <a16:creationId xmlns:a16="http://schemas.microsoft.com/office/drawing/2014/main" id="{DE8A68D7-CCE8-4FFD-8C02-26AC51099C2E}"/>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grpSp>
        <p:nvGrpSpPr>
          <p:cNvPr id="11" name="グループ化 10">
            <a:extLst>
              <a:ext uri="{FF2B5EF4-FFF2-40B4-BE49-F238E27FC236}">
                <a16:creationId xmlns:a16="http://schemas.microsoft.com/office/drawing/2014/main" id="{286BC3FB-405F-F375-531A-00FED2FBB11F}"/>
              </a:ext>
            </a:extLst>
          </p:cNvPr>
          <p:cNvGrpSpPr/>
          <p:nvPr/>
        </p:nvGrpSpPr>
        <p:grpSpPr>
          <a:xfrm>
            <a:off x="912573" y="1738167"/>
            <a:ext cx="5178220" cy="2152490"/>
            <a:chOff x="912573" y="1738167"/>
            <a:chExt cx="5178220" cy="2152490"/>
          </a:xfrm>
        </p:grpSpPr>
        <p:pic>
          <p:nvPicPr>
            <p:cNvPr id="12" name="図 11">
              <a:extLst>
                <a:ext uri="{FF2B5EF4-FFF2-40B4-BE49-F238E27FC236}">
                  <a16:creationId xmlns:a16="http://schemas.microsoft.com/office/drawing/2014/main" id="{4B1F2ACA-2B37-4168-FB30-74818C5FA683}"/>
                </a:ext>
              </a:extLst>
            </p:cNvPr>
            <p:cNvPicPr>
              <a:picLocks noChangeAspect="1"/>
            </p:cNvPicPr>
            <p:nvPr/>
          </p:nvPicPr>
          <p:blipFill>
            <a:blip r:embed="rId4"/>
            <a:stretch>
              <a:fillRect/>
            </a:stretch>
          </p:blipFill>
          <p:spPr>
            <a:xfrm>
              <a:off x="912573" y="1738167"/>
              <a:ext cx="5178220" cy="2152490"/>
            </a:xfrm>
            <a:prstGeom prst="rect">
              <a:avLst/>
            </a:prstGeom>
            <a:ln>
              <a:solidFill>
                <a:schemeClr val="tx1"/>
              </a:solidFill>
            </a:ln>
          </p:spPr>
        </p:pic>
        <p:sp>
          <p:nvSpPr>
            <p:cNvPr id="13" name="正方形/長方形 12">
              <a:extLst>
                <a:ext uri="{FF2B5EF4-FFF2-40B4-BE49-F238E27FC236}">
                  <a16:creationId xmlns:a16="http://schemas.microsoft.com/office/drawing/2014/main" id="{41D282BD-6DBC-1AE0-A650-8BE9EA804226}"/>
                </a:ext>
              </a:extLst>
            </p:cNvPr>
            <p:cNvSpPr/>
            <p:nvPr/>
          </p:nvSpPr>
          <p:spPr>
            <a:xfrm>
              <a:off x="1315308" y="2519760"/>
              <a:ext cx="447659" cy="202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157B220-4B9D-63F7-D5E3-C8D8C4206A19}"/>
                </a:ext>
              </a:extLst>
            </p:cNvPr>
            <p:cNvSpPr/>
            <p:nvPr/>
          </p:nvSpPr>
          <p:spPr>
            <a:xfrm>
              <a:off x="1315309" y="2832535"/>
              <a:ext cx="447659" cy="202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579156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76;p5">
            <a:extLst>
              <a:ext uri="{FF2B5EF4-FFF2-40B4-BE49-F238E27FC236}">
                <a16:creationId xmlns:a16="http://schemas.microsoft.com/office/drawing/2014/main" id="{6E938BF5-8466-469C-A4EB-B67937A33F90}"/>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
        <p:nvSpPr>
          <p:cNvPr id="25" name="正方形/長方形 24">
            <a:extLst>
              <a:ext uri="{FF2B5EF4-FFF2-40B4-BE49-F238E27FC236}">
                <a16:creationId xmlns:a16="http://schemas.microsoft.com/office/drawing/2014/main" id="{E96D5959-29A5-4B40-AD3D-EDA7FEFFB231}"/>
              </a:ext>
            </a:extLst>
          </p:cNvPr>
          <p:cNvSpPr/>
          <p:nvPr/>
        </p:nvSpPr>
        <p:spPr>
          <a:xfrm>
            <a:off x="1545070" y="1177688"/>
            <a:ext cx="730770" cy="307736"/>
          </a:xfrm>
          <a:prstGeom prst="rect">
            <a:avLst/>
          </a:prstGeom>
          <a:solidFill>
            <a:srgbClr val="E8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Google Shape;156;g125f8f40711_0_119">
            <a:extLst>
              <a:ext uri="{FF2B5EF4-FFF2-40B4-BE49-F238E27FC236}">
                <a16:creationId xmlns:a16="http://schemas.microsoft.com/office/drawing/2014/main" id="{4427E699-8E8E-4C83-AC7A-9AB3C41A2D18}"/>
              </a:ext>
            </a:extLst>
          </p:cNvPr>
          <p:cNvSpPr txBox="1"/>
          <p:nvPr/>
        </p:nvSpPr>
        <p:spPr>
          <a:xfrm>
            <a:off x="745499" y="1205956"/>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①背景が水色の枠は編集ができます。また、アスタリスク</a:t>
            </a:r>
            <a:r>
              <a:rPr lang="ja-JP" altLang="en-US" sz="1400" dirty="0">
                <a:solidFill>
                  <a:srgbClr val="F32F3D"/>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がついている項目は　入力必須となります。</a:t>
            </a:r>
          </a:p>
        </p:txBody>
      </p:sp>
      <p:pic>
        <p:nvPicPr>
          <p:cNvPr id="27" name="図 26" descr="グラフィカル ユーザー インターフェイス, テキスト, アプリケーション, メール&#10;&#10;自動的に生成された説明">
            <a:extLst>
              <a:ext uri="{FF2B5EF4-FFF2-40B4-BE49-F238E27FC236}">
                <a16:creationId xmlns:a16="http://schemas.microsoft.com/office/drawing/2014/main" id="{7A11DD6A-A55B-47E0-9237-974782A5912F}"/>
              </a:ext>
            </a:extLst>
          </p:cNvPr>
          <p:cNvPicPr>
            <a:picLocks noChangeAspect="1"/>
          </p:cNvPicPr>
          <p:nvPr/>
        </p:nvPicPr>
        <p:blipFill>
          <a:blip r:embed="rId3"/>
          <a:stretch>
            <a:fillRect/>
          </a:stretch>
        </p:blipFill>
        <p:spPr>
          <a:xfrm>
            <a:off x="846961" y="1729136"/>
            <a:ext cx="5074572" cy="2953921"/>
          </a:xfrm>
          <a:prstGeom prst="rect">
            <a:avLst/>
          </a:prstGeom>
        </p:spPr>
      </p:pic>
      <p:sp>
        <p:nvSpPr>
          <p:cNvPr id="28" name="Google Shape;78;p5">
            <a:extLst>
              <a:ext uri="{FF2B5EF4-FFF2-40B4-BE49-F238E27FC236}">
                <a16:creationId xmlns:a16="http://schemas.microsoft.com/office/drawing/2014/main" id="{88165D43-3F8E-4AAB-B906-4285B2A8C85B}"/>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3. </a:t>
            </a:r>
            <a:r>
              <a:rPr lang="ja-JP" altLang="en-US" sz="1400" b="1" dirty="0">
                <a:latin typeface="メイリオ" panose="020B0604030504040204" pitchFamily="50" charset="-128"/>
                <a:ea typeface="メイリオ" panose="020B0604030504040204" pitchFamily="50" charset="-128"/>
              </a:rPr>
              <a:t>個別に入力と確定を行う</a:t>
            </a:r>
            <a:endParaRPr sz="1400" b="1" i="0" u="none" strike="noStrike" cap="none" dirty="0">
              <a:solidFill>
                <a:srgbClr val="000000"/>
              </a:solidFill>
              <a:latin typeface="Meiryo"/>
              <a:ea typeface="Meiryo"/>
              <a:cs typeface="Meiryo"/>
              <a:sym typeface="Meiryo"/>
            </a:endParaRPr>
          </a:p>
        </p:txBody>
      </p:sp>
      <p:sp>
        <p:nvSpPr>
          <p:cNvPr id="30" name="Google Shape;157;g125f8f40711_0_119">
            <a:extLst>
              <a:ext uri="{FF2B5EF4-FFF2-40B4-BE49-F238E27FC236}">
                <a16:creationId xmlns:a16="http://schemas.microsoft.com/office/drawing/2014/main" id="{CDC6B016-ECB6-4867-8490-44E37862E0A5}"/>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②入力が完了したら、画面右上の　　　　をクリックします。</a:t>
            </a:r>
          </a:p>
        </p:txBody>
      </p:sp>
      <p:pic>
        <p:nvPicPr>
          <p:cNvPr id="31" name="図 30">
            <a:extLst>
              <a:ext uri="{FF2B5EF4-FFF2-40B4-BE49-F238E27FC236}">
                <a16:creationId xmlns:a16="http://schemas.microsoft.com/office/drawing/2014/main" id="{E7431A4C-C957-4FBA-99FA-173590639EA1}"/>
              </a:ext>
            </a:extLst>
          </p:cNvPr>
          <p:cNvPicPr>
            <a:picLocks noChangeAspect="1"/>
          </p:cNvPicPr>
          <p:nvPr/>
        </p:nvPicPr>
        <p:blipFill>
          <a:blip r:embed="rId4"/>
          <a:stretch>
            <a:fillRect/>
          </a:stretch>
        </p:blipFill>
        <p:spPr>
          <a:xfrm>
            <a:off x="8943177" y="1177688"/>
            <a:ext cx="659541" cy="325980"/>
          </a:xfrm>
          <a:prstGeom prst="rect">
            <a:avLst/>
          </a:prstGeom>
        </p:spPr>
      </p:pic>
      <p:pic>
        <p:nvPicPr>
          <p:cNvPr id="32" name="図 31" descr="グラフィカル ユーザー インターフェイス, テキスト, アプリケーション, メール&#10;&#10;自動的に生成された説明">
            <a:extLst>
              <a:ext uri="{FF2B5EF4-FFF2-40B4-BE49-F238E27FC236}">
                <a16:creationId xmlns:a16="http://schemas.microsoft.com/office/drawing/2014/main" id="{7E667079-731E-49CA-A2F2-CE89B717B241}"/>
              </a:ext>
            </a:extLst>
          </p:cNvPr>
          <p:cNvPicPr>
            <a:picLocks noChangeAspect="1"/>
          </p:cNvPicPr>
          <p:nvPr/>
        </p:nvPicPr>
        <p:blipFill>
          <a:blip r:embed="rId5"/>
          <a:stretch>
            <a:fillRect/>
          </a:stretch>
        </p:blipFill>
        <p:spPr>
          <a:xfrm>
            <a:off x="6270469" y="1726572"/>
            <a:ext cx="5074572" cy="2951357"/>
          </a:xfrm>
          <a:prstGeom prst="rect">
            <a:avLst/>
          </a:prstGeom>
        </p:spPr>
      </p:pic>
      <p:grpSp>
        <p:nvGrpSpPr>
          <p:cNvPr id="33" name="グループ化 32">
            <a:extLst>
              <a:ext uri="{FF2B5EF4-FFF2-40B4-BE49-F238E27FC236}">
                <a16:creationId xmlns:a16="http://schemas.microsoft.com/office/drawing/2014/main" id="{ABBC0B98-074E-45C5-BBF9-C161BE479478}"/>
              </a:ext>
            </a:extLst>
          </p:cNvPr>
          <p:cNvGrpSpPr/>
          <p:nvPr/>
        </p:nvGrpSpPr>
        <p:grpSpPr>
          <a:xfrm>
            <a:off x="640705" y="4804334"/>
            <a:ext cx="10910589" cy="1439738"/>
            <a:chOff x="471710" y="4902892"/>
            <a:chExt cx="10910589" cy="1439738"/>
          </a:xfrm>
        </p:grpSpPr>
        <p:sp>
          <p:nvSpPr>
            <p:cNvPr id="34" name="Google Shape;448;p29">
              <a:extLst>
                <a:ext uri="{FF2B5EF4-FFF2-40B4-BE49-F238E27FC236}">
                  <a16:creationId xmlns:a16="http://schemas.microsoft.com/office/drawing/2014/main" id="{E3482626-8CEB-477F-9BD6-8B8B3B33B90E}"/>
                </a:ext>
              </a:extLst>
            </p:cNvPr>
            <p:cNvSpPr/>
            <p:nvPr/>
          </p:nvSpPr>
          <p:spPr>
            <a:xfrm>
              <a:off x="471710" y="4902892"/>
              <a:ext cx="10839035" cy="143973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5" name="Google Shape;159;g125f8f40711_0_119">
              <a:extLst>
                <a:ext uri="{FF2B5EF4-FFF2-40B4-BE49-F238E27FC236}">
                  <a16:creationId xmlns:a16="http://schemas.microsoft.com/office/drawing/2014/main" id="{B318A9D6-EDCD-455D-9CE2-F0B67E4AF8AF}"/>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6" name="Google Shape;161;g125f8f40711_0_119">
              <a:extLst>
                <a:ext uri="{FF2B5EF4-FFF2-40B4-BE49-F238E27FC236}">
                  <a16:creationId xmlns:a16="http://schemas.microsoft.com/office/drawing/2014/main" id="{7741ACFF-7ABE-4F86-A8C9-23A04C3D644C}"/>
                </a:ext>
              </a:extLst>
            </p:cNvPr>
            <p:cNvPicPr preferRelativeResize="0"/>
            <p:nvPr/>
          </p:nvPicPr>
          <p:blipFill rotWithShape="1">
            <a:blip r:embed="rId6">
              <a:alphaModFix/>
            </a:blip>
            <a:srcRect/>
            <a:stretch/>
          </p:blipFill>
          <p:spPr>
            <a:xfrm>
              <a:off x="738155" y="5035748"/>
              <a:ext cx="335332" cy="338514"/>
            </a:xfrm>
            <a:prstGeom prst="rect">
              <a:avLst/>
            </a:prstGeom>
            <a:noFill/>
            <a:ln>
              <a:noFill/>
            </a:ln>
          </p:spPr>
        </p:pic>
        <p:sp>
          <p:nvSpPr>
            <p:cNvPr id="37" name="Google Shape;159;g125f8f40711_0_119">
              <a:extLst>
                <a:ext uri="{FF2B5EF4-FFF2-40B4-BE49-F238E27FC236}">
                  <a16:creationId xmlns:a16="http://schemas.microsoft.com/office/drawing/2014/main" id="{33795C60-C231-48DD-889A-0EBF7DD5D7C9}"/>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8" name="Google Shape;160;g125f8f40711_0_119">
              <a:extLst>
                <a:ext uri="{FF2B5EF4-FFF2-40B4-BE49-F238E27FC236}">
                  <a16:creationId xmlns:a16="http://schemas.microsoft.com/office/drawing/2014/main" id="{664F35B0-F7EB-4B28-A928-685C03A94481}"/>
                </a:ext>
              </a:extLst>
            </p:cNvPr>
            <p:cNvSpPr txBox="1"/>
            <p:nvPr/>
          </p:nvSpPr>
          <p:spPr>
            <a:xfrm>
              <a:off x="745499" y="5437101"/>
              <a:ext cx="10636800" cy="830956"/>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入力を止めてから</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秒程すると自動保存がかかり、入力途中の内容保存と計算の実行が行われます。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自動保存が実施されると、画面右下に以下の表示が出ます。</a:t>
              </a:r>
              <a:endParaRPr lang="en-US" altLang="ja-JP" sz="1200" dirty="0">
                <a:latin typeface="メイリオ" panose="020B0604030504040204" pitchFamily="50" charset="-128"/>
                <a:ea typeface="メイリオ" panose="020B0604030504040204" pitchFamily="50" charset="-128"/>
              </a:endParaRPr>
            </a:p>
            <a:p>
              <a:r>
                <a:rPr lang="ja-JP" altLang="en-US" sz="1200" b="1" u="sng" dirty="0">
                  <a:solidFill>
                    <a:srgbClr val="FF0000"/>
                  </a:solidFill>
                  <a:latin typeface="メイリオ" panose="020B0604030504040204" pitchFamily="50" charset="-128"/>
                  <a:ea typeface="メイリオ" panose="020B0604030504040204" pitchFamily="50" charset="-128"/>
                </a:rPr>
                <a:t>自動保存がかかる前に別画面へ遷移してしまうと、正しく保存されないことがあります。</a:t>
              </a:r>
              <a:endParaRPr lang="en-US" altLang="ja-JP" sz="1200" b="1" u="sng" dirty="0">
                <a:solidFill>
                  <a:srgbClr val="FF000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必ず自動保存がかかったことを確認するようにしてください。</a:t>
              </a:r>
            </a:p>
          </p:txBody>
        </p:sp>
      </p:grpSp>
      <p:pic>
        <p:nvPicPr>
          <p:cNvPr id="39" name="図 38" descr="グラフィカル ユーザー インターフェイス, テキスト, アプリケーション, メール&#10;&#10;自動的に生成された説明">
            <a:extLst>
              <a:ext uri="{FF2B5EF4-FFF2-40B4-BE49-F238E27FC236}">
                <a16:creationId xmlns:a16="http://schemas.microsoft.com/office/drawing/2014/main" id="{63E9B8AD-4EBF-4F06-9472-BC6DDDA513EC}"/>
              </a:ext>
            </a:extLst>
          </p:cNvPr>
          <p:cNvPicPr>
            <a:picLocks noChangeAspect="1"/>
          </p:cNvPicPr>
          <p:nvPr/>
        </p:nvPicPr>
        <p:blipFill rotWithShape="1">
          <a:blip r:embed="rId7"/>
          <a:srcRect l="50770" t="45338" r="329" b="458"/>
          <a:stretch/>
        </p:blipFill>
        <p:spPr>
          <a:xfrm>
            <a:off x="8467096" y="4901655"/>
            <a:ext cx="2032281" cy="1243476"/>
          </a:xfrm>
          <a:prstGeom prst="rect">
            <a:avLst/>
          </a:prstGeom>
          <a:ln>
            <a:solidFill>
              <a:schemeClr val="tx1"/>
            </a:solidFill>
          </a:ln>
        </p:spPr>
      </p:pic>
    </p:spTree>
    <p:extLst>
      <p:ext uri="{BB962C8B-B14F-4D97-AF65-F5344CB8AC3E}">
        <p14:creationId xmlns:p14="http://schemas.microsoft.com/office/powerpoint/2010/main" val="160041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78;p5">
            <a:extLst>
              <a:ext uri="{FF2B5EF4-FFF2-40B4-BE49-F238E27FC236}">
                <a16:creationId xmlns:a16="http://schemas.microsoft.com/office/drawing/2014/main" id="{6C2CFB8F-68E5-4671-B699-A373AB986B63}"/>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3. </a:t>
            </a:r>
            <a:r>
              <a:rPr lang="ja-JP" altLang="en-US" sz="1400" b="1" dirty="0">
                <a:latin typeface="メイリオ" panose="020B0604030504040204" pitchFamily="50" charset="-128"/>
                <a:ea typeface="メイリオ" panose="020B0604030504040204" pitchFamily="50" charset="-128"/>
              </a:rPr>
              <a:t>個別に入力と確定を行う</a:t>
            </a:r>
            <a:endParaRPr lang="ja-JP" altLang="en-US" sz="1400" b="1" i="0" u="none" strike="noStrike" cap="none" dirty="0">
              <a:solidFill>
                <a:srgbClr val="000000"/>
              </a:solidFill>
              <a:latin typeface="Meiryo"/>
              <a:ea typeface="Meiryo"/>
              <a:cs typeface="Meiryo"/>
              <a:sym typeface="Meiryo"/>
            </a:endParaRPr>
          </a:p>
        </p:txBody>
      </p:sp>
      <p:grpSp>
        <p:nvGrpSpPr>
          <p:cNvPr id="16" name="グループ化 15">
            <a:extLst>
              <a:ext uri="{FF2B5EF4-FFF2-40B4-BE49-F238E27FC236}">
                <a16:creationId xmlns:a16="http://schemas.microsoft.com/office/drawing/2014/main" id="{549322B3-3A49-4824-906C-9CA47ACBEBCE}"/>
              </a:ext>
            </a:extLst>
          </p:cNvPr>
          <p:cNvGrpSpPr/>
          <p:nvPr/>
        </p:nvGrpSpPr>
        <p:grpSpPr>
          <a:xfrm>
            <a:off x="471710" y="1232896"/>
            <a:ext cx="11248580" cy="3897904"/>
            <a:chOff x="471710" y="4902892"/>
            <a:chExt cx="11248580" cy="3897904"/>
          </a:xfrm>
        </p:grpSpPr>
        <p:sp>
          <p:nvSpPr>
            <p:cNvPr id="19" name="Google Shape;448;p29">
              <a:extLst>
                <a:ext uri="{FF2B5EF4-FFF2-40B4-BE49-F238E27FC236}">
                  <a16:creationId xmlns:a16="http://schemas.microsoft.com/office/drawing/2014/main" id="{38EA5C74-217E-4F5B-BB8D-22A1BF3FD1D5}"/>
                </a:ext>
              </a:extLst>
            </p:cNvPr>
            <p:cNvSpPr/>
            <p:nvPr/>
          </p:nvSpPr>
          <p:spPr>
            <a:xfrm>
              <a:off x="471710" y="4902892"/>
              <a:ext cx="11248580" cy="389790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0" name="Google Shape;159;g125f8f40711_0_119">
              <a:extLst>
                <a:ext uri="{FF2B5EF4-FFF2-40B4-BE49-F238E27FC236}">
                  <a16:creationId xmlns:a16="http://schemas.microsoft.com/office/drawing/2014/main" id="{BEDFCD6F-3CCD-4B0D-9B1E-E5D817E37549}"/>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1" name="Google Shape;161;g125f8f40711_0_119">
              <a:extLst>
                <a:ext uri="{FF2B5EF4-FFF2-40B4-BE49-F238E27FC236}">
                  <a16:creationId xmlns:a16="http://schemas.microsoft.com/office/drawing/2014/main" id="{E5628CF2-CC82-4D5C-9642-3E3BD543E70A}"/>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22" name="Google Shape;159;g125f8f40711_0_119">
              <a:extLst>
                <a:ext uri="{FF2B5EF4-FFF2-40B4-BE49-F238E27FC236}">
                  <a16:creationId xmlns:a16="http://schemas.microsoft.com/office/drawing/2014/main" id="{FDFDF253-DF88-4B9C-B52A-C4D1F3BFC6E9}"/>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メイリオ" panose="020B0604030504040204" pitchFamily="50" charset="-128"/>
                  <a:ea typeface="メイリオ" panose="020B0604030504040204" pitchFamily="50" charset="-128"/>
                </a:rPr>
                <a:t>スマートフォン表示例</a:t>
              </a:r>
              <a:endParaRPr lang="ja-JP" altLang="en-US" sz="1800" b="1" i="0" u="none" strike="noStrike" cap="none" dirty="0">
                <a:solidFill>
                  <a:srgbClr val="C96F06"/>
                </a:solidFill>
                <a:latin typeface="Meiryo"/>
                <a:ea typeface="Meiryo"/>
                <a:cs typeface="Meiryo"/>
                <a:sym typeface="Meiryo"/>
              </a:endParaRPr>
            </a:p>
          </p:txBody>
        </p:sp>
        <p:sp>
          <p:nvSpPr>
            <p:cNvPr id="23" name="Google Shape;160;g125f8f40711_0_119">
              <a:extLst>
                <a:ext uri="{FF2B5EF4-FFF2-40B4-BE49-F238E27FC236}">
                  <a16:creationId xmlns:a16="http://schemas.microsoft.com/office/drawing/2014/main" id="{D257C3AA-1B6F-4877-AFC3-B79B7F7D9E28}"/>
                </a:ext>
              </a:extLst>
            </p:cNvPr>
            <p:cNvSpPr txBox="1"/>
            <p:nvPr/>
          </p:nvSpPr>
          <p:spPr>
            <a:xfrm>
              <a:off x="745499" y="5437101"/>
              <a:ext cx="6742421"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スマートフォンで表示させると画面上部と下部に　　　　　 が表示されます。</a:t>
              </a:r>
            </a:p>
          </p:txBody>
        </p:sp>
      </p:grpSp>
      <p:pic>
        <p:nvPicPr>
          <p:cNvPr id="24" name="図 23" descr="スクリーンショット が含まれている画像&#10;&#10;自動的に生成された説明">
            <a:extLst>
              <a:ext uri="{FF2B5EF4-FFF2-40B4-BE49-F238E27FC236}">
                <a16:creationId xmlns:a16="http://schemas.microsoft.com/office/drawing/2014/main" id="{3B22B9FB-F447-41F0-8AE5-B3D9F9531C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7709" y="1796225"/>
            <a:ext cx="659777" cy="197383"/>
          </a:xfrm>
          <a:prstGeom prst="rect">
            <a:avLst/>
          </a:prstGeom>
          <a:ln>
            <a:noFill/>
          </a:ln>
        </p:spPr>
      </p:pic>
      <p:grpSp>
        <p:nvGrpSpPr>
          <p:cNvPr id="25" name="グループ化 24">
            <a:extLst>
              <a:ext uri="{FF2B5EF4-FFF2-40B4-BE49-F238E27FC236}">
                <a16:creationId xmlns:a16="http://schemas.microsoft.com/office/drawing/2014/main" id="{6D45C0F1-28F1-4C3D-B528-8A2BC4E91382}"/>
              </a:ext>
            </a:extLst>
          </p:cNvPr>
          <p:cNvGrpSpPr/>
          <p:nvPr/>
        </p:nvGrpSpPr>
        <p:grpSpPr>
          <a:xfrm>
            <a:off x="7192731" y="1365752"/>
            <a:ext cx="4429163" cy="3586078"/>
            <a:chOff x="6644250" y="1892435"/>
            <a:chExt cx="4883027" cy="3953549"/>
          </a:xfrm>
        </p:grpSpPr>
        <p:pic>
          <p:nvPicPr>
            <p:cNvPr id="26" name="図 25">
              <a:extLst>
                <a:ext uri="{FF2B5EF4-FFF2-40B4-BE49-F238E27FC236}">
                  <a16:creationId xmlns:a16="http://schemas.microsoft.com/office/drawing/2014/main" id="{8203DCD8-CA55-446D-B3BB-5452BD06CE73}"/>
                </a:ext>
              </a:extLst>
            </p:cNvPr>
            <p:cNvPicPr>
              <a:picLocks noChangeAspect="1"/>
            </p:cNvPicPr>
            <p:nvPr/>
          </p:nvPicPr>
          <p:blipFill>
            <a:blip r:embed="rId4"/>
            <a:stretch>
              <a:fillRect/>
            </a:stretch>
          </p:blipFill>
          <p:spPr>
            <a:xfrm>
              <a:off x="6644250" y="1892435"/>
              <a:ext cx="4883027" cy="3953549"/>
            </a:xfrm>
            <a:prstGeom prst="rect">
              <a:avLst/>
            </a:prstGeom>
          </p:spPr>
        </p:pic>
        <p:pic>
          <p:nvPicPr>
            <p:cNvPr id="27" name="Picture 2">
              <a:extLst>
                <a:ext uri="{FF2B5EF4-FFF2-40B4-BE49-F238E27FC236}">
                  <a16:creationId xmlns:a16="http://schemas.microsoft.com/office/drawing/2014/main" id="{BBAB0FF7-33B5-4288-BD21-6EC4EF835F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7515" b="93892"/>
            <a:stretch/>
          </p:blipFill>
          <p:spPr bwMode="auto">
            <a:xfrm>
              <a:off x="6934678" y="2329307"/>
              <a:ext cx="782304" cy="2181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Google Shape;76;p5">
            <a:extLst>
              <a:ext uri="{FF2B5EF4-FFF2-40B4-BE49-F238E27FC236}">
                <a16:creationId xmlns:a16="http://schemas.microsoft.com/office/drawing/2014/main" id="{2F7E19FF-EA43-49D1-860F-50C8C829AECD}"/>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Tree>
    <p:extLst>
      <p:ext uri="{BB962C8B-B14F-4D97-AF65-F5344CB8AC3E}">
        <p14:creationId xmlns:p14="http://schemas.microsoft.com/office/powerpoint/2010/main" val="515825961"/>
      </p:ext>
    </p:extLst>
  </p:cSld>
  <p:clrMapOvr>
    <a:masterClrMapping/>
  </p:clrMapOvr>
</p:sld>
</file>

<file path=ppt/theme/theme1.xml><?xml version="1.0" encoding="utf-8"?>
<a:theme xmlns:a="http://schemas.openxmlformats.org/drawingml/2006/main" name="Office テーマ">
  <a:themeElements>
    <a:clrScheme name="kaonavi">
      <a:dk1>
        <a:srgbClr val="202226"/>
      </a:dk1>
      <a:lt1>
        <a:srgbClr val="FFFFFF"/>
      </a:lt1>
      <a:dk2>
        <a:srgbClr val="263E6B"/>
      </a:dk2>
      <a:lt2>
        <a:srgbClr val="FBF8EE"/>
      </a:lt2>
      <a:accent1>
        <a:srgbClr val="447FE0"/>
      </a:accent1>
      <a:accent2>
        <a:srgbClr val="FFDA1B"/>
      </a:accent2>
      <a:accent3>
        <a:srgbClr val="737378"/>
      </a:accent3>
      <a:accent4>
        <a:srgbClr val="ACADB0"/>
      </a:accent4>
      <a:accent5>
        <a:srgbClr val="FF8332"/>
      </a:accent5>
      <a:accent6>
        <a:srgbClr val="D64C3A"/>
      </a:accent6>
      <a:hlink>
        <a:srgbClr val="1A7CAD"/>
      </a:hlink>
      <a:folHlink>
        <a:srgbClr val="1A7CAD"/>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1471</Words>
  <Application>Microsoft Office PowerPoint</Application>
  <PresentationFormat>ワイド画面</PresentationFormat>
  <Paragraphs>140</Paragraphs>
  <Slides>18</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Noto Sans CJK JP</vt:lpstr>
      <vt:lpstr>メイリオ</vt:lpstr>
      <vt:lpstr>メイリオ</vt:lpstr>
      <vt:lpstr>游ゴシック</vt:lpstr>
      <vt:lpstr>游ゴシック Light</vt:lpstr>
      <vt:lpstr>Arial</vt:lpstr>
      <vt:lpstr>Calibri</vt:lpstr>
      <vt:lpstr>Trebuchet MS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株式会社カオナビ</dc:creator>
  <cp:lastModifiedBy>湯本涼子</cp:lastModifiedBy>
  <cp:revision>45</cp:revision>
  <dcterms:created xsi:type="dcterms:W3CDTF">2021-11-29T06:38:26Z</dcterms:created>
  <dcterms:modified xsi:type="dcterms:W3CDTF">2023-10-31T12:27:42Z</dcterms:modified>
</cp:coreProperties>
</file>