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56" r:id="rId2"/>
    <p:sldId id="259" r:id="rId3"/>
    <p:sldId id="274" r:id="rId4"/>
    <p:sldId id="277" r:id="rId5"/>
    <p:sldId id="331" r:id="rId6"/>
    <p:sldId id="297" r:id="rId7"/>
    <p:sldId id="298" r:id="rId8"/>
    <p:sldId id="300" r:id="rId9"/>
    <p:sldId id="302" r:id="rId10"/>
    <p:sldId id="357" r:id="rId11"/>
    <p:sldId id="306" r:id="rId12"/>
    <p:sldId id="307" r:id="rId13"/>
    <p:sldId id="358" r:id="rId14"/>
    <p:sldId id="340" r:id="rId15"/>
    <p:sldId id="344" r:id="rId16"/>
    <p:sldId id="346" r:id="rId17"/>
    <p:sldId id="349" r:id="rId18"/>
    <p:sldId id="351" r:id="rId19"/>
    <p:sldId id="355" r:id="rId20"/>
    <p:sldId id="319" r:id="rId21"/>
    <p:sldId id="327" r:id="rId22"/>
    <p:sldId id="328"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D28"/>
    <a:srgbClr val="C96F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5492" autoAdjust="0"/>
  </p:normalViewPr>
  <p:slideViewPr>
    <p:cSldViewPr snapToGrid="0" snapToObjects="1">
      <p:cViewPr varScale="1">
        <p:scale>
          <a:sx n="93" d="100"/>
          <a:sy n="93"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2023/10/31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13.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chemeClr val="accent4"/>
                </a:solidFill>
                <a:latin typeface="Arial"/>
                <a:ea typeface="Arial"/>
                <a:cs typeface="Arial"/>
                <a:sym typeface="Arial"/>
              </a:rPr>
              <a:t>© </a:t>
            </a:r>
            <a:r>
              <a:rPr lang="en-US" sz="900" b="0" i="0" u="none" strike="noStrike" cap="none" dirty="0" err="1">
                <a:solidFill>
                  <a:schemeClr val="accent4"/>
                </a:solidFill>
                <a:latin typeface="Arial"/>
                <a:ea typeface="Arial"/>
                <a:cs typeface="Arial"/>
                <a:sym typeface="Arial"/>
              </a:rPr>
              <a:t>kaonavi</a:t>
            </a:r>
            <a:r>
              <a:rPr lang="en-US" sz="900" b="0" i="0" u="none" strike="noStrike" cap="none" dirty="0">
                <a:solidFill>
                  <a:schemeClr val="accent4"/>
                </a:solidFill>
                <a:latin typeface="Arial"/>
                <a:ea typeface="Arial"/>
                <a:cs typeface="Arial"/>
                <a:sym typeface="Arial"/>
              </a:rPr>
              <a:t>, </a:t>
            </a:r>
            <a:r>
              <a:rPr lang="en-US" sz="900" b="0" i="0" u="none" strike="noStrike" cap="none" dirty="0" err="1">
                <a:solidFill>
                  <a:schemeClr val="accent4"/>
                </a:solidFill>
                <a:latin typeface="Arial"/>
                <a:ea typeface="Arial"/>
                <a:cs typeface="Arial"/>
                <a:sym typeface="Arial"/>
              </a:rPr>
              <a:t>inc.</a:t>
            </a:r>
            <a:endParaRPr sz="900" b="0" i="0" u="none" strike="noStrike" cap="none" dirty="0">
              <a:solidFill>
                <a:schemeClr val="accent4"/>
              </a:solidFill>
              <a:latin typeface="Arial"/>
              <a:ea typeface="Arial"/>
              <a:cs typeface="Arial"/>
              <a:sym typeface="Arial"/>
            </a:endParaRPr>
          </a:p>
        </p:txBody>
      </p:sp>
      <p:sp>
        <p:nvSpPr>
          <p:cNvPr id="62" name="Google Shape;62;p1"/>
          <p:cNvSpPr txBox="1"/>
          <p:nvPr/>
        </p:nvSpPr>
        <p:spPr>
          <a:xfrm>
            <a:off x="1742898" y="1571624"/>
            <a:ext cx="6369900" cy="264641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dirty="0">
                <a:solidFill>
                  <a:srgbClr val="000000"/>
                </a:solidFill>
                <a:latin typeface="Meiryo" panose="020B0604030504040204" pitchFamily="50" charset="-128"/>
                <a:ea typeface="Meiryo" panose="020B0604030504040204" pitchFamily="50" charset="-128"/>
              </a:rPr>
              <a:t>スマートレビュー</a:t>
            </a:r>
            <a:endParaRPr lang="en-US" altLang="ja-JP" sz="3200" b="1" dirty="0">
              <a:solidFill>
                <a:srgbClr val="000000"/>
              </a:solidFill>
              <a:latin typeface="Meiryo" panose="020B0604030504040204" pitchFamily="50" charset="-128"/>
              <a:ea typeface="Meiryo" panose="020B0604030504040204" pitchFamily="50" charset="-128"/>
            </a:endParaRPr>
          </a:p>
          <a:p>
            <a:pPr>
              <a:buClr>
                <a:srgbClr val="000000"/>
              </a:buClr>
              <a:buSzPts val="4400"/>
            </a:pPr>
            <a:r>
              <a:rPr lang="ja-JP" altLang="en-US"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b="1" dirty="0">
                <a:solidFill>
                  <a:srgbClr val="FF0000"/>
                </a:solidFill>
                <a:latin typeface="Meiryo" panose="020B0604030504040204" pitchFamily="50" charset="-128"/>
                <a:ea typeface="Meiryo" panose="020B0604030504040204" pitchFamily="50" charset="-128"/>
              </a:rPr>
              <a:t>有　</a:t>
            </a:r>
            <a:r>
              <a:rPr lang="ja-JP" altLang="en-US" b="1" dirty="0">
                <a:solidFill>
                  <a:srgbClr val="000000"/>
                </a:solidFill>
                <a:latin typeface="Meiryo" panose="020B0604030504040204" pitchFamily="50" charset="-128"/>
                <a:ea typeface="Meiryo" panose="020B0604030504040204" pitchFamily="50" charset="-128"/>
              </a:rPr>
              <a:t>編</a:t>
            </a:r>
            <a:r>
              <a:rPr lang="en-US" altLang="ja-JP" b="1" dirty="0">
                <a:solidFill>
                  <a:srgbClr val="000000"/>
                </a:solidFill>
                <a:latin typeface="Meiryo" panose="020B0604030504040204" pitchFamily="50" charset="-128"/>
                <a:ea typeface="Meiryo" panose="020B0604030504040204" pitchFamily="50" charset="-128"/>
              </a:rPr>
              <a:t>)</a:t>
            </a:r>
            <a:endParaRPr lang="ja-JP" altLang="en-US" b="0" dirty="0">
              <a:effectLst/>
            </a:endParaRPr>
          </a:p>
        </p:txBody>
      </p:sp>
      <p:sp>
        <p:nvSpPr>
          <p:cNvPr id="63" name="Google Shape;63;p1"/>
          <p:cNvSpPr/>
          <p:nvPr/>
        </p:nvSpPr>
        <p:spPr>
          <a:xfrm>
            <a:off x="867827" y="4325761"/>
            <a:ext cx="8364663"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本マニュアルは、テンプレートとして作成しております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各社の運用ルールや設定内容に併せて、キャプチャの変更やページの追加・削除等の編集をお願い致します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76;p5">
            <a:extLst>
              <a:ext uri="{FF2B5EF4-FFF2-40B4-BE49-F238E27FC236}">
                <a16:creationId xmlns:a16="http://schemas.microsoft.com/office/drawing/2014/main" id="{14C288FE-025D-4C14-B8AD-4FDD81A1F736}"/>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27" name="Google Shape;78;p5">
            <a:extLst>
              <a:ext uri="{FF2B5EF4-FFF2-40B4-BE49-F238E27FC236}">
                <a16:creationId xmlns:a16="http://schemas.microsoft.com/office/drawing/2014/main" id="{545CB833-361D-40F5-9EED-2808A1B48460}"/>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28" name="Google Shape;203;g125f8f40711_0_141">
            <a:extLst>
              <a:ext uri="{FF2B5EF4-FFF2-40B4-BE49-F238E27FC236}">
                <a16:creationId xmlns:a16="http://schemas.microsoft.com/office/drawing/2014/main" id="{3E8CA02E-CD54-4FE5-BD05-111491E295B8}"/>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2-2.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通知メールからアクセスする</a:t>
            </a:r>
            <a:endParaRPr lang="ja-JP" altLang="en-US" sz="1600" b="1" dirty="0">
              <a:latin typeface="メイリオ" panose="020B0604030504040204" pitchFamily="50" charset="-128"/>
              <a:ea typeface="メイリオ" panose="020B0604030504040204" pitchFamily="50" charset="-128"/>
            </a:endParaRPr>
          </a:p>
        </p:txBody>
      </p:sp>
      <p:sp>
        <p:nvSpPr>
          <p:cNvPr id="22" name="Google Shape;156;g125f8f40711_0_119">
            <a:extLst>
              <a:ext uri="{FF2B5EF4-FFF2-40B4-BE49-F238E27FC236}">
                <a16:creationId xmlns:a16="http://schemas.microsoft.com/office/drawing/2014/main" id="{34A0655E-1A9A-4A8A-9EC0-4029117B73A5}"/>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③対象者一覧画面が表示されるので、被評価者の名前をクリックします。</a:t>
            </a:r>
            <a:endParaRPr kumimoji="1" lang="ja-JP" altLang="en-US" sz="1400" dirty="0">
              <a:latin typeface="メイリオ" panose="020B0604030504040204" pitchFamily="50" charset="-128"/>
              <a:ea typeface="メイリオ" panose="020B0604030504040204" pitchFamily="50" charset="-128"/>
            </a:endParaRPr>
          </a:p>
        </p:txBody>
      </p:sp>
      <p:sp>
        <p:nvSpPr>
          <p:cNvPr id="23" name="Google Shape;157;g125f8f40711_0_119">
            <a:extLst>
              <a:ext uri="{FF2B5EF4-FFF2-40B4-BE49-F238E27FC236}">
                <a16:creationId xmlns:a16="http://schemas.microsoft.com/office/drawing/2014/main" id="{68ABB6B2-854D-4720-925F-96F2AECCAB02}"/>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④評価入力ページが表示されます。</a:t>
            </a:r>
          </a:p>
        </p:txBody>
      </p:sp>
      <p:pic>
        <p:nvPicPr>
          <p:cNvPr id="24" name="図 23" descr="グラフィカル ユーザー インターフェイス, テキスト, アプリケーション, メール&#10;&#10;自動的に生成された説明">
            <a:extLst>
              <a:ext uri="{FF2B5EF4-FFF2-40B4-BE49-F238E27FC236}">
                <a16:creationId xmlns:a16="http://schemas.microsoft.com/office/drawing/2014/main" id="{A8D7B0B1-94CA-4735-AF6E-EDC3061A2733}"/>
              </a:ext>
            </a:extLst>
          </p:cNvPr>
          <p:cNvPicPr>
            <a:picLocks noChangeAspect="1"/>
          </p:cNvPicPr>
          <p:nvPr/>
        </p:nvPicPr>
        <p:blipFill>
          <a:blip r:embed="rId2"/>
          <a:stretch>
            <a:fillRect/>
          </a:stretch>
        </p:blipFill>
        <p:spPr>
          <a:xfrm>
            <a:off x="6360422" y="1732414"/>
            <a:ext cx="5399172" cy="3141014"/>
          </a:xfrm>
          <a:prstGeom prst="rect">
            <a:avLst/>
          </a:prstGeom>
          <a:ln>
            <a:solidFill>
              <a:schemeClr val="tx1"/>
            </a:solidFill>
          </a:ln>
        </p:spPr>
      </p:pic>
      <p:grpSp>
        <p:nvGrpSpPr>
          <p:cNvPr id="2" name="グループ化 1">
            <a:extLst>
              <a:ext uri="{FF2B5EF4-FFF2-40B4-BE49-F238E27FC236}">
                <a16:creationId xmlns:a16="http://schemas.microsoft.com/office/drawing/2014/main" id="{6F16C8C4-3B08-43B8-BB3F-FD69054FBA3A}"/>
              </a:ext>
            </a:extLst>
          </p:cNvPr>
          <p:cNvGrpSpPr/>
          <p:nvPr/>
        </p:nvGrpSpPr>
        <p:grpSpPr>
          <a:xfrm>
            <a:off x="511014" y="5326822"/>
            <a:ext cx="11248580" cy="959428"/>
            <a:chOff x="471710" y="4902892"/>
            <a:chExt cx="11248580" cy="959428"/>
          </a:xfrm>
        </p:grpSpPr>
        <p:sp>
          <p:nvSpPr>
            <p:cNvPr id="26" name="Google Shape;448;p29">
              <a:extLst>
                <a:ext uri="{FF2B5EF4-FFF2-40B4-BE49-F238E27FC236}">
                  <a16:creationId xmlns:a16="http://schemas.microsoft.com/office/drawing/2014/main" id="{E6093BC6-9442-43DA-BDC6-D0B6522BDF86}"/>
                </a:ext>
              </a:extLst>
            </p:cNvPr>
            <p:cNvSpPr/>
            <p:nvPr/>
          </p:nvSpPr>
          <p:spPr>
            <a:xfrm>
              <a:off x="471710" y="4902892"/>
              <a:ext cx="11248580" cy="95942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9" name="Google Shape;159;g125f8f40711_0_119">
              <a:extLst>
                <a:ext uri="{FF2B5EF4-FFF2-40B4-BE49-F238E27FC236}">
                  <a16:creationId xmlns:a16="http://schemas.microsoft.com/office/drawing/2014/main" id="{26D5BBB8-F1A3-4EF3-A50C-53FFE88DA56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0" name="Google Shape;161;g125f8f40711_0_119">
              <a:extLst>
                <a:ext uri="{FF2B5EF4-FFF2-40B4-BE49-F238E27FC236}">
                  <a16:creationId xmlns:a16="http://schemas.microsoft.com/office/drawing/2014/main" id="{BABF75F3-197A-44ED-8863-B7EF3DC26277}"/>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31" name="Google Shape;159;g125f8f40711_0_119">
              <a:extLst>
                <a:ext uri="{FF2B5EF4-FFF2-40B4-BE49-F238E27FC236}">
                  <a16:creationId xmlns:a16="http://schemas.microsoft.com/office/drawing/2014/main" id="{AF5096E0-5352-42AB-9E30-7101ACFC7E4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2" name="Google Shape;160;g125f8f40711_0_119">
              <a:extLst>
                <a:ext uri="{FF2B5EF4-FFF2-40B4-BE49-F238E27FC236}">
                  <a16:creationId xmlns:a16="http://schemas.microsoft.com/office/drawing/2014/main" id="{EF48C714-AAE4-4F23-8094-B21711A5B90C}"/>
                </a:ext>
              </a:extLst>
            </p:cNvPr>
            <p:cNvSpPr txBox="1"/>
            <p:nvPr/>
          </p:nvSpPr>
          <p:spPr>
            <a:xfrm>
              <a:off x="745499" y="5437101"/>
              <a:ext cx="1063680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ご自身が今対応をしなければならない人に赤丸がつきます。</a:t>
              </a:r>
              <a:endParaRPr lang="en-US" altLang="ja-JP" sz="1200" dirty="0">
                <a:latin typeface="メイリオ" panose="020B0604030504040204" pitchFamily="50" charset="-128"/>
                <a:ea typeface="メイリオ" panose="020B0604030504040204" pitchFamily="50" charset="-128"/>
              </a:endParaRPr>
            </a:p>
          </p:txBody>
        </p:sp>
      </p:grpSp>
      <p:grpSp>
        <p:nvGrpSpPr>
          <p:cNvPr id="4" name="グループ化 3">
            <a:extLst>
              <a:ext uri="{FF2B5EF4-FFF2-40B4-BE49-F238E27FC236}">
                <a16:creationId xmlns:a16="http://schemas.microsoft.com/office/drawing/2014/main" id="{F55E34DA-1BFA-8AFF-709A-EB2C99382BCD}"/>
              </a:ext>
            </a:extLst>
          </p:cNvPr>
          <p:cNvGrpSpPr/>
          <p:nvPr/>
        </p:nvGrpSpPr>
        <p:grpSpPr>
          <a:xfrm>
            <a:off x="912573" y="1738167"/>
            <a:ext cx="5178220" cy="2152490"/>
            <a:chOff x="912573" y="1738167"/>
            <a:chExt cx="5178220" cy="2152490"/>
          </a:xfrm>
        </p:grpSpPr>
        <p:pic>
          <p:nvPicPr>
            <p:cNvPr id="5" name="図 4">
              <a:extLst>
                <a:ext uri="{FF2B5EF4-FFF2-40B4-BE49-F238E27FC236}">
                  <a16:creationId xmlns:a16="http://schemas.microsoft.com/office/drawing/2014/main" id="{7401129C-C3FF-0C62-125A-1CCCE664344B}"/>
                </a:ext>
              </a:extLst>
            </p:cNvPr>
            <p:cNvPicPr>
              <a:picLocks noChangeAspect="1"/>
            </p:cNvPicPr>
            <p:nvPr/>
          </p:nvPicPr>
          <p:blipFill>
            <a:blip r:embed="rId4"/>
            <a:stretch>
              <a:fillRect/>
            </a:stretch>
          </p:blipFill>
          <p:spPr>
            <a:xfrm>
              <a:off x="912573" y="1738167"/>
              <a:ext cx="5178220" cy="2152490"/>
            </a:xfrm>
            <a:prstGeom prst="rect">
              <a:avLst/>
            </a:prstGeom>
            <a:ln>
              <a:solidFill>
                <a:schemeClr val="tx1"/>
              </a:solidFill>
            </a:ln>
          </p:spPr>
        </p:pic>
        <p:sp>
          <p:nvSpPr>
            <p:cNvPr id="6" name="正方形/長方形 5">
              <a:extLst>
                <a:ext uri="{FF2B5EF4-FFF2-40B4-BE49-F238E27FC236}">
                  <a16:creationId xmlns:a16="http://schemas.microsoft.com/office/drawing/2014/main" id="{67F7AE84-E92E-0C8F-CC2D-E6862FBC5526}"/>
                </a:ext>
              </a:extLst>
            </p:cNvPr>
            <p:cNvSpPr/>
            <p:nvPr/>
          </p:nvSpPr>
          <p:spPr>
            <a:xfrm>
              <a:off x="1315308" y="2519760"/>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4B58707-3E4D-FD1F-9ED7-E2AFD31B9ACD}"/>
                </a:ext>
              </a:extLst>
            </p:cNvPr>
            <p:cNvSpPr/>
            <p:nvPr/>
          </p:nvSpPr>
          <p:spPr>
            <a:xfrm>
              <a:off x="1315309" y="2832535"/>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4721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F446D79-7617-43FC-B029-00FCC3CA7252}"/>
              </a:ext>
            </a:extLst>
          </p:cNvPr>
          <p:cNvGrpSpPr/>
          <p:nvPr/>
        </p:nvGrpSpPr>
        <p:grpSpPr>
          <a:xfrm>
            <a:off x="7635976" y="1396068"/>
            <a:ext cx="4020111" cy="3562847"/>
            <a:chOff x="7422532" y="2148907"/>
            <a:chExt cx="4020111" cy="3562847"/>
          </a:xfrm>
        </p:grpSpPr>
        <p:pic>
          <p:nvPicPr>
            <p:cNvPr id="3" name="図 2">
              <a:extLst>
                <a:ext uri="{FF2B5EF4-FFF2-40B4-BE49-F238E27FC236}">
                  <a16:creationId xmlns:a16="http://schemas.microsoft.com/office/drawing/2014/main" id="{AE663184-F525-D2A0-44C0-5ECDED4B3211}"/>
                </a:ext>
              </a:extLst>
            </p:cNvPr>
            <p:cNvPicPr>
              <a:picLocks noChangeAspect="1"/>
            </p:cNvPicPr>
            <p:nvPr/>
          </p:nvPicPr>
          <p:blipFill>
            <a:blip r:embed="rId2"/>
            <a:stretch>
              <a:fillRect/>
            </a:stretch>
          </p:blipFill>
          <p:spPr>
            <a:xfrm>
              <a:off x="7422532" y="2148907"/>
              <a:ext cx="4020111" cy="3562847"/>
            </a:xfrm>
            <a:prstGeom prst="rect">
              <a:avLst/>
            </a:prstGeom>
          </p:spPr>
        </p:pic>
        <p:pic>
          <p:nvPicPr>
            <p:cNvPr id="14" name="Picture 2">
              <a:extLst>
                <a:ext uri="{FF2B5EF4-FFF2-40B4-BE49-F238E27FC236}">
                  <a16:creationId xmlns:a16="http://schemas.microsoft.com/office/drawing/2014/main" id="{6932827D-9A40-4BAA-92EF-2252F462BD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7515" b="93892"/>
            <a:stretch/>
          </p:blipFill>
          <p:spPr bwMode="auto">
            <a:xfrm>
              <a:off x="7669651" y="2511652"/>
              <a:ext cx="679555" cy="18948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Google Shape;76;p5">
            <a:extLst>
              <a:ext uri="{FF2B5EF4-FFF2-40B4-BE49-F238E27FC236}">
                <a16:creationId xmlns:a16="http://schemas.microsoft.com/office/drawing/2014/main" id="{CE51115F-49D6-4D56-851A-C1290612203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7" name="Google Shape;78;p5">
            <a:extLst>
              <a:ext uri="{FF2B5EF4-FFF2-40B4-BE49-F238E27FC236}">
                <a16:creationId xmlns:a16="http://schemas.microsoft.com/office/drawing/2014/main" id="{6C2CFB8F-68E5-4671-B699-A373AB986B6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8" name="Google Shape;203;g125f8f40711_0_141">
            <a:extLst>
              <a:ext uri="{FF2B5EF4-FFF2-40B4-BE49-F238E27FC236}">
                <a16:creationId xmlns:a16="http://schemas.microsoft.com/office/drawing/2014/main" id="{09D49373-DB58-4C0D-AF8B-D6781874C55C}"/>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2-2.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通知メールからアクセスする</a:t>
            </a:r>
            <a:endParaRPr lang="ja-JP" altLang="en-US" sz="1600" b="1"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スマートフォンでは、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以下のような画面表示になります。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スマートフォンブラウザでのイメージです。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アプリでは</a:t>
              </a:r>
              <a:r>
                <a:rPr lang="en-US" altLang="ja-JP" sz="1200" dirty="0">
                  <a:latin typeface="メイリオ" panose="020B0604030504040204" pitchFamily="50" charset="-128"/>
                  <a:ea typeface="メイリオ" panose="020B0604030504040204" pitchFamily="50" charset="-128"/>
                </a:rPr>
                <a:t>TODO</a:t>
              </a:r>
              <a:r>
                <a:rPr lang="ja-JP" altLang="en-US" sz="1200" dirty="0">
                  <a:latin typeface="メイリオ" panose="020B0604030504040204" pitchFamily="50" charset="-128"/>
                  <a:ea typeface="メイリオ" panose="020B0604030504040204" pitchFamily="50" charset="-128"/>
                </a:rPr>
                <a:t>機能よりスマートフォンブラウザに遷移して利用することが可能です。</a:t>
              </a:r>
            </a:p>
          </p:txBody>
        </p:sp>
      </p:grpSp>
    </p:spTree>
    <p:extLst>
      <p:ext uri="{BB962C8B-B14F-4D97-AF65-F5344CB8AC3E}">
        <p14:creationId xmlns:p14="http://schemas.microsoft.com/office/powerpoint/2010/main" val="251223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60F0B62-6246-4435-8CB0-D0970AD82106}"/>
              </a:ext>
            </a:extLst>
          </p:cNvPr>
          <p:cNvSpPr/>
          <p:nvPr/>
        </p:nvSpPr>
        <p:spPr>
          <a:xfrm>
            <a:off x="1545070" y="1177688"/>
            <a:ext cx="730770"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156;g125f8f40711_0_119">
            <a:extLst>
              <a:ext uri="{FF2B5EF4-FFF2-40B4-BE49-F238E27FC236}">
                <a16:creationId xmlns:a16="http://schemas.microsoft.com/office/drawing/2014/main" id="{86FA4862-E2CE-4C8B-8967-5D9CF1B3BF81}"/>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①背景が水色の枠は編集ができます。また、アスタリスク</a:t>
            </a:r>
            <a:r>
              <a:rPr lang="ja-JP" altLang="en-US" sz="1400" dirty="0">
                <a:solidFill>
                  <a:srgbClr val="F32F3D"/>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がついている項目は入力必須となります。</a:t>
            </a:r>
          </a:p>
        </p:txBody>
      </p:sp>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5F230B13-9772-4605-A81F-6ACC24C82F78}"/>
              </a:ext>
            </a:extLst>
          </p:cNvPr>
          <p:cNvPicPr>
            <a:picLocks noChangeAspect="1"/>
          </p:cNvPicPr>
          <p:nvPr/>
        </p:nvPicPr>
        <p:blipFill>
          <a:blip r:embed="rId2"/>
          <a:stretch>
            <a:fillRect/>
          </a:stretch>
        </p:blipFill>
        <p:spPr>
          <a:xfrm>
            <a:off x="846961" y="1729136"/>
            <a:ext cx="5074572" cy="2953921"/>
          </a:xfrm>
          <a:prstGeom prst="rect">
            <a:avLst/>
          </a:prstGeom>
        </p:spPr>
      </p:pic>
      <p:sp>
        <p:nvSpPr>
          <p:cNvPr id="9" name="Google Shape;76;p5">
            <a:extLst>
              <a:ext uri="{FF2B5EF4-FFF2-40B4-BE49-F238E27FC236}">
                <a16:creationId xmlns:a16="http://schemas.microsoft.com/office/drawing/2014/main" id="{7A619242-DF17-4EBE-BEF1-CA863D047FF6}"/>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0" name="Google Shape;78;p5">
            <a:extLst>
              <a:ext uri="{FF2B5EF4-FFF2-40B4-BE49-F238E27FC236}">
                <a16:creationId xmlns:a16="http://schemas.microsoft.com/office/drawing/2014/main" id="{D9A128DB-141D-4174-BF5A-61436879F6B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個別に入力と確定を行う</a:t>
            </a:r>
            <a:endParaRPr sz="1400" b="1" i="0" u="none" strike="noStrike" cap="none" dirty="0">
              <a:solidFill>
                <a:srgbClr val="000000"/>
              </a:solidFill>
              <a:latin typeface="Meiryo"/>
              <a:ea typeface="Meiryo"/>
              <a:cs typeface="Meiryo"/>
              <a:sym typeface="Meiryo"/>
            </a:endParaRPr>
          </a:p>
        </p:txBody>
      </p:sp>
      <p:sp>
        <p:nvSpPr>
          <p:cNvPr id="11" name="Google Shape;157;g125f8f40711_0_119">
            <a:extLst>
              <a:ext uri="{FF2B5EF4-FFF2-40B4-BE49-F238E27FC236}">
                <a16:creationId xmlns:a16="http://schemas.microsoft.com/office/drawing/2014/main" id="{BBADBE03-EA62-48DB-9511-7A7D6A45A5D2}"/>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②入力が完了したら、画面右上の　　　　をクリックします。</a:t>
            </a:r>
          </a:p>
        </p:txBody>
      </p:sp>
      <p:pic>
        <p:nvPicPr>
          <p:cNvPr id="13" name="図 12">
            <a:extLst>
              <a:ext uri="{FF2B5EF4-FFF2-40B4-BE49-F238E27FC236}">
                <a16:creationId xmlns:a16="http://schemas.microsoft.com/office/drawing/2014/main" id="{AB147E25-9C98-40A5-B9FC-352FBD8B0D72}"/>
              </a:ext>
            </a:extLst>
          </p:cNvPr>
          <p:cNvPicPr>
            <a:picLocks noChangeAspect="1"/>
          </p:cNvPicPr>
          <p:nvPr/>
        </p:nvPicPr>
        <p:blipFill>
          <a:blip r:embed="rId3"/>
          <a:stretch>
            <a:fillRect/>
          </a:stretch>
        </p:blipFill>
        <p:spPr>
          <a:xfrm>
            <a:off x="8943177" y="1177688"/>
            <a:ext cx="659541" cy="325980"/>
          </a:xfrm>
          <a:prstGeom prst="rect">
            <a:avLst/>
          </a:prstGeom>
        </p:spPr>
      </p:pic>
      <p:pic>
        <p:nvPicPr>
          <p:cNvPr id="14" name="図 13" descr="グラフィカル ユーザー インターフェイス, テキスト, アプリケーション, メール&#10;&#10;自動的に生成された説明">
            <a:extLst>
              <a:ext uri="{FF2B5EF4-FFF2-40B4-BE49-F238E27FC236}">
                <a16:creationId xmlns:a16="http://schemas.microsoft.com/office/drawing/2014/main" id="{B367913E-DFA8-414A-85A3-6C7AD8BA630B}"/>
              </a:ext>
            </a:extLst>
          </p:cNvPr>
          <p:cNvPicPr>
            <a:picLocks noChangeAspect="1"/>
          </p:cNvPicPr>
          <p:nvPr/>
        </p:nvPicPr>
        <p:blipFill>
          <a:blip r:embed="rId4"/>
          <a:stretch>
            <a:fillRect/>
          </a:stretch>
        </p:blipFill>
        <p:spPr>
          <a:xfrm>
            <a:off x="6270469" y="1726572"/>
            <a:ext cx="5074572" cy="2951357"/>
          </a:xfrm>
          <a:prstGeom prst="rect">
            <a:avLst/>
          </a:prstGeom>
        </p:spPr>
      </p:pic>
      <p:grpSp>
        <p:nvGrpSpPr>
          <p:cNvPr id="15" name="グループ化 14">
            <a:extLst>
              <a:ext uri="{FF2B5EF4-FFF2-40B4-BE49-F238E27FC236}">
                <a16:creationId xmlns:a16="http://schemas.microsoft.com/office/drawing/2014/main" id="{AC280E83-8B13-4A2C-9131-FD6674FB0BEE}"/>
              </a:ext>
            </a:extLst>
          </p:cNvPr>
          <p:cNvGrpSpPr/>
          <p:nvPr/>
        </p:nvGrpSpPr>
        <p:grpSpPr>
          <a:xfrm>
            <a:off x="640705" y="4804334"/>
            <a:ext cx="10910589" cy="1439738"/>
            <a:chOff x="471710" y="4902892"/>
            <a:chExt cx="10910589" cy="1439738"/>
          </a:xfrm>
        </p:grpSpPr>
        <p:sp>
          <p:nvSpPr>
            <p:cNvPr id="16" name="Google Shape;448;p29">
              <a:extLst>
                <a:ext uri="{FF2B5EF4-FFF2-40B4-BE49-F238E27FC236}">
                  <a16:creationId xmlns:a16="http://schemas.microsoft.com/office/drawing/2014/main" id="{F89C1D00-9039-48F4-9F9B-75E4511E96BC}"/>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8" name="Google Shape;159;g125f8f40711_0_119">
              <a:extLst>
                <a:ext uri="{FF2B5EF4-FFF2-40B4-BE49-F238E27FC236}">
                  <a16:creationId xmlns:a16="http://schemas.microsoft.com/office/drawing/2014/main" id="{ACE777EC-2EEB-46B2-AD79-AD5280FC3D9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9" name="Google Shape;161;g125f8f40711_0_119">
              <a:extLst>
                <a:ext uri="{FF2B5EF4-FFF2-40B4-BE49-F238E27FC236}">
                  <a16:creationId xmlns:a16="http://schemas.microsoft.com/office/drawing/2014/main" id="{BE45E6FF-E0B2-4876-AC35-D196EC2EB9A0}"/>
                </a:ext>
              </a:extLst>
            </p:cNvPr>
            <p:cNvPicPr preferRelativeResize="0"/>
            <p:nvPr/>
          </p:nvPicPr>
          <p:blipFill rotWithShape="1">
            <a:blip r:embed="rId5">
              <a:alphaModFix/>
            </a:blip>
            <a:srcRect/>
            <a:stretch/>
          </p:blipFill>
          <p:spPr>
            <a:xfrm>
              <a:off x="738155" y="5035748"/>
              <a:ext cx="335332" cy="338514"/>
            </a:xfrm>
            <a:prstGeom prst="rect">
              <a:avLst/>
            </a:prstGeom>
            <a:noFill/>
            <a:ln>
              <a:noFill/>
            </a:ln>
          </p:spPr>
        </p:pic>
        <p:sp>
          <p:nvSpPr>
            <p:cNvPr id="20" name="Google Shape;159;g125f8f40711_0_119">
              <a:extLst>
                <a:ext uri="{FF2B5EF4-FFF2-40B4-BE49-F238E27FC236}">
                  <a16:creationId xmlns:a16="http://schemas.microsoft.com/office/drawing/2014/main" id="{4CAB1CBA-376C-4C09-8FEB-5E5278DF63C2}"/>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1" name="Google Shape;160;g125f8f40711_0_119">
              <a:extLst>
                <a:ext uri="{FF2B5EF4-FFF2-40B4-BE49-F238E27FC236}">
                  <a16:creationId xmlns:a16="http://schemas.microsoft.com/office/drawing/2014/main" id="{E4F7F2AA-71A4-417A-BB6F-16600BF6931E}"/>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入力を止めてから</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22" name="図 21" descr="グラフィカル ユーザー インターフェイス, テキスト, アプリケーション, メール&#10;&#10;自動的に生成された説明">
            <a:extLst>
              <a:ext uri="{FF2B5EF4-FFF2-40B4-BE49-F238E27FC236}">
                <a16:creationId xmlns:a16="http://schemas.microsoft.com/office/drawing/2014/main" id="{F1412554-6217-41A3-AE72-21B06CD443DF}"/>
              </a:ext>
            </a:extLst>
          </p:cNvPr>
          <p:cNvPicPr>
            <a:picLocks noChangeAspect="1"/>
          </p:cNvPicPr>
          <p:nvPr/>
        </p:nvPicPr>
        <p:blipFill rotWithShape="1">
          <a:blip r:embed="rId6"/>
          <a:srcRect l="50770" t="45338" r="329" b="458"/>
          <a:stretch/>
        </p:blipFill>
        <p:spPr>
          <a:xfrm>
            <a:off x="8467096" y="4901655"/>
            <a:ext cx="2032281" cy="1243476"/>
          </a:xfrm>
          <a:prstGeom prst="rect">
            <a:avLst/>
          </a:prstGeom>
          <a:ln>
            <a:solidFill>
              <a:schemeClr val="tx1"/>
            </a:solidFill>
          </a:ln>
        </p:spPr>
      </p:pic>
    </p:spTree>
    <p:extLst>
      <p:ext uri="{BB962C8B-B14F-4D97-AF65-F5344CB8AC3E}">
        <p14:creationId xmlns:p14="http://schemas.microsoft.com/office/powerpoint/2010/main" val="296202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76;p5">
            <a:extLst>
              <a:ext uri="{FF2B5EF4-FFF2-40B4-BE49-F238E27FC236}">
                <a16:creationId xmlns:a16="http://schemas.microsoft.com/office/drawing/2014/main" id="{CE51115F-49D6-4D56-851A-C1290612203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7" name="Google Shape;78;p5">
            <a:extLst>
              <a:ext uri="{FF2B5EF4-FFF2-40B4-BE49-F238E27FC236}">
                <a16:creationId xmlns:a16="http://schemas.microsoft.com/office/drawing/2014/main" id="{6C2CFB8F-68E5-4671-B699-A373AB986B6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個別に入力と確定を行う</a:t>
            </a:r>
            <a:endParaRPr lang="ja-JP" altLang="en-US" sz="1400" b="1" i="0" u="none" strike="noStrike" cap="none" dirty="0">
              <a:solidFill>
                <a:srgbClr val="000000"/>
              </a:solidFill>
              <a:latin typeface="Meiryo"/>
              <a:ea typeface="Meiryo"/>
              <a:cs typeface="Meiryo"/>
              <a:sym typeface="Meiryo"/>
            </a:endParaRPr>
          </a:p>
        </p:txBody>
      </p:sp>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582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6;g125f8f40711_0_119">
            <a:extLst>
              <a:ext uri="{FF2B5EF4-FFF2-40B4-BE49-F238E27FC236}">
                <a16:creationId xmlns:a16="http://schemas.microsoft.com/office/drawing/2014/main" id="{0C2C6092-8F2B-4C92-AEA4-8D3117D0EA09}"/>
              </a:ext>
            </a:extLst>
          </p:cNvPr>
          <p:cNvSpPr txBox="1"/>
          <p:nvPr/>
        </p:nvSpPr>
        <p:spPr>
          <a:xfrm>
            <a:off x="745499" y="1205956"/>
            <a:ext cx="5277497" cy="954067"/>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③内容確定の確認をし、　　 をクリックします。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a:ea typeface="メイリオ" panose="020B0604030504040204" pitchFamily="50" charset="-128"/>
              </a:rPr>
              <a:t>次に操作を行う人への通知を行う場合は、「次の担当者へメール・通知を送信する」にチェックを入れてください。</a:t>
            </a:r>
            <a:r>
              <a:rPr lang="ja-JP" altLang="en-US" sz="1400" dirty="0">
                <a:latin typeface="メイリオ" panose="020B0604030504040204" pitchFamily="50" charset="-128"/>
                <a:ea typeface="メイリオ" panose="020B0604030504040204" pitchFamily="50" charset="-128"/>
              </a:rPr>
              <a:t>（</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p>
        </p:txBody>
      </p:sp>
      <p:pic>
        <p:nvPicPr>
          <p:cNvPr id="21" name="図 20">
            <a:extLst>
              <a:ext uri="{FF2B5EF4-FFF2-40B4-BE49-F238E27FC236}">
                <a16:creationId xmlns:a16="http://schemas.microsoft.com/office/drawing/2014/main" id="{AA2B9501-926A-4546-AB32-894D02673593}"/>
              </a:ext>
            </a:extLst>
          </p:cNvPr>
          <p:cNvPicPr>
            <a:picLocks noChangeAspect="1"/>
          </p:cNvPicPr>
          <p:nvPr/>
        </p:nvPicPr>
        <p:blipFill>
          <a:blip r:embed="rId2"/>
          <a:stretch>
            <a:fillRect/>
          </a:stretch>
        </p:blipFill>
        <p:spPr>
          <a:xfrm>
            <a:off x="2696219" y="1122266"/>
            <a:ext cx="514341" cy="333988"/>
          </a:xfrm>
          <a:prstGeom prst="rect">
            <a:avLst/>
          </a:prstGeom>
        </p:spPr>
      </p:pic>
      <p:grpSp>
        <p:nvGrpSpPr>
          <p:cNvPr id="2" name="グループ化 1">
            <a:extLst>
              <a:ext uri="{FF2B5EF4-FFF2-40B4-BE49-F238E27FC236}">
                <a16:creationId xmlns:a16="http://schemas.microsoft.com/office/drawing/2014/main" id="{2E29B732-B241-4B02-B432-84B251D2ACD0}"/>
              </a:ext>
            </a:extLst>
          </p:cNvPr>
          <p:cNvGrpSpPr/>
          <p:nvPr/>
        </p:nvGrpSpPr>
        <p:grpSpPr>
          <a:xfrm>
            <a:off x="843959" y="2160023"/>
            <a:ext cx="4733201" cy="2655817"/>
            <a:chOff x="3070113" y="2800037"/>
            <a:chExt cx="5530844" cy="3103378"/>
          </a:xfrm>
        </p:grpSpPr>
        <p:pic>
          <p:nvPicPr>
            <p:cNvPr id="3" name="図 2">
              <a:extLst>
                <a:ext uri="{FF2B5EF4-FFF2-40B4-BE49-F238E27FC236}">
                  <a16:creationId xmlns:a16="http://schemas.microsoft.com/office/drawing/2014/main" id="{EC192A1B-D6B3-4C09-BE3D-49858B9BF0AF}"/>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22" name="正方形/長方形 21">
              <a:extLst>
                <a:ext uri="{FF2B5EF4-FFF2-40B4-BE49-F238E27FC236}">
                  <a16:creationId xmlns:a16="http://schemas.microsoft.com/office/drawing/2014/main" id="{9A02A514-762B-44BB-AB1E-320F060BB92F}"/>
                </a:ext>
              </a:extLst>
            </p:cNvPr>
            <p:cNvSpPr/>
            <p:nvPr/>
          </p:nvSpPr>
          <p:spPr>
            <a:xfrm>
              <a:off x="7801986" y="5400583"/>
              <a:ext cx="602313" cy="340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Google Shape;76;p5">
            <a:extLst>
              <a:ext uri="{FF2B5EF4-FFF2-40B4-BE49-F238E27FC236}">
                <a16:creationId xmlns:a16="http://schemas.microsoft.com/office/drawing/2014/main" id="{F03ABBF9-9A46-4C10-87BE-101D8A3431ED}"/>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1" name="Google Shape;78;p5">
            <a:extLst>
              <a:ext uri="{FF2B5EF4-FFF2-40B4-BE49-F238E27FC236}">
                <a16:creationId xmlns:a16="http://schemas.microsoft.com/office/drawing/2014/main" id="{7FA4CF66-5AFC-40A0-ADFB-C20439D248F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個別に入力と確定を行う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0" name="Google Shape;157;g125f8f40711_0_119">
            <a:extLst>
              <a:ext uri="{FF2B5EF4-FFF2-40B4-BE49-F238E27FC236}">
                <a16:creationId xmlns:a16="http://schemas.microsoft.com/office/drawing/2014/main" id="{2609D845-A77B-4513-8D5C-5DE9CC17BF66}"/>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④完了し、以下のポップアップが表示されたら　　　　をクリックします。</a:t>
            </a:r>
          </a:p>
        </p:txBody>
      </p:sp>
      <p:pic>
        <p:nvPicPr>
          <p:cNvPr id="12" name="図 11">
            <a:extLst>
              <a:ext uri="{FF2B5EF4-FFF2-40B4-BE49-F238E27FC236}">
                <a16:creationId xmlns:a16="http://schemas.microsoft.com/office/drawing/2014/main" id="{A39ECB00-F296-48DC-B96B-C2EA4E0E82CA}"/>
              </a:ext>
            </a:extLst>
          </p:cNvPr>
          <p:cNvPicPr>
            <a:picLocks noChangeAspect="1"/>
          </p:cNvPicPr>
          <p:nvPr/>
        </p:nvPicPr>
        <p:blipFill>
          <a:blip r:embed="rId4"/>
          <a:stretch>
            <a:fillRect/>
          </a:stretch>
        </p:blipFill>
        <p:spPr>
          <a:xfrm>
            <a:off x="9984858" y="1122266"/>
            <a:ext cx="733942" cy="393183"/>
          </a:xfrm>
          <a:prstGeom prst="rect">
            <a:avLst/>
          </a:prstGeom>
        </p:spPr>
      </p:pic>
      <p:grpSp>
        <p:nvGrpSpPr>
          <p:cNvPr id="14" name="グループ化 13">
            <a:extLst>
              <a:ext uri="{FF2B5EF4-FFF2-40B4-BE49-F238E27FC236}">
                <a16:creationId xmlns:a16="http://schemas.microsoft.com/office/drawing/2014/main" id="{657804A7-105E-42D3-9278-B0BB879919A4}"/>
              </a:ext>
            </a:extLst>
          </p:cNvPr>
          <p:cNvGrpSpPr/>
          <p:nvPr/>
        </p:nvGrpSpPr>
        <p:grpSpPr>
          <a:xfrm>
            <a:off x="7225861" y="2160023"/>
            <a:ext cx="3160874" cy="1394746"/>
            <a:chOff x="976747" y="2601164"/>
            <a:chExt cx="4914823" cy="2168682"/>
          </a:xfrm>
        </p:grpSpPr>
        <p:pic>
          <p:nvPicPr>
            <p:cNvPr id="15" name="図 14">
              <a:extLst>
                <a:ext uri="{FF2B5EF4-FFF2-40B4-BE49-F238E27FC236}">
                  <a16:creationId xmlns:a16="http://schemas.microsoft.com/office/drawing/2014/main" id="{C2F549CB-C34D-4695-A3EA-126978C088B2}"/>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16" name="正方形/長方形 15">
              <a:extLst>
                <a:ext uri="{FF2B5EF4-FFF2-40B4-BE49-F238E27FC236}">
                  <a16:creationId xmlns:a16="http://schemas.microsoft.com/office/drawing/2014/main" id="{891D801C-E116-41C4-8283-12296A234DC3}"/>
                </a:ext>
              </a:extLst>
            </p:cNvPr>
            <p:cNvSpPr/>
            <p:nvPr/>
          </p:nvSpPr>
          <p:spPr>
            <a:xfrm>
              <a:off x="4543844" y="4136063"/>
              <a:ext cx="1102044" cy="499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419B8B1-8200-425A-9BC1-EDEE724AE156}"/>
              </a:ext>
            </a:extLst>
          </p:cNvPr>
          <p:cNvGrpSpPr/>
          <p:nvPr/>
        </p:nvGrpSpPr>
        <p:grpSpPr>
          <a:xfrm>
            <a:off x="818502" y="5023895"/>
            <a:ext cx="10910589" cy="1219770"/>
            <a:chOff x="471710" y="4947884"/>
            <a:chExt cx="10910589" cy="1219770"/>
          </a:xfrm>
        </p:grpSpPr>
        <p:sp>
          <p:nvSpPr>
            <p:cNvPr id="18" name="Google Shape;448;p29">
              <a:extLst>
                <a:ext uri="{FF2B5EF4-FFF2-40B4-BE49-F238E27FC236}">
                  <a16:creationId xmlns:a16="http://schemas.microsoft.com/office/drawing/2014/main" id="{E8D0E675-904E-4F94-B906-475DAE227EB7}"/>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9" name="Google Shape;159;g125f8f40711_0_119">
              <a:extLst>
                <a:ext uri="{FF2B5EF4-FFF2-40B4-BE49-F238E27FC236}">
                  <a16:creationId xmlns:a16="http://schemas.microsoft.com/office/drawing/2014/main" id="{63CE6B91-7DF1-4269-9B0F-9AB3D47DAE0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0" name="Google Shape;161;g125f8f40711_0_119">
              <a:extLst>
                <a:ext uri="{FF2B5EF4-FFF2-40B4-BE49-F238E27FC236}">
                  <a16:creationId xmlns:a16="http://schemas.microsoft.com/office/drawing/2014/main" id="{38488A2F-5A95-42EA-AC4D-00FBB67BFB65}"/>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23" name="Google Shape;159;g125f8f40711_0_119">
              <a:extLst>
                <a:ext uri="{FF2B5EF4-FFF2-40B4-BE49-F238E27FC236}">
                  <a16:creationId xmlns:a16="http://schemas.microsoft.com/office/drawing/2014/main" id="{E7C14325-E9B4-4F9C-879A-AEA64BE06616}"/>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4" name="Google Shape;160;g125f8f40711_0_119">
              <a:extLst>
                <a:ext uri="{FF2B5EF4-FFF2-40B4-BE49-F238E27FC236}">
                  <a16:creationId xmlns:a16="http://schemas.microsoft.com/office/drawing/2014/main" id="{76E2A0D6-5CCE-4C2D-8BF5-0E70CC896764}"/>
                </a:ext>
              </a:extLst>
            </p:cNvPr>
            <p:cNvSpPr txBox="1"/>
            <p:nvPr/>
          </p:nvSpPr>
          <p:spPr>
            <a:xfrm>
              <a:off x="745499" y="5437101"/>
              <a:ext cx="10636800" cy="646290"/>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endParaRPr lang="en-US" altLang="ja-JP" sz="1200" dirty="0">
                <a:ea typeface="メイリオ" panose="020B0604030504040204" pitchFamily="50" charset="-128"/>
              </a:endParaRPr>
            </a:p>
            <a:p>
              <a:endParaRPr lang="ja-JP" altLang="en-US" sz="1200" dirty="0">
                <a:ea typeface="メイリオ" panose="020B0604030504040204" pitchFamily="50" charset="-128"/>
              </a:endParaRPr>
            </a:p>
            <a:p>
              <a:r>
                <a:rPr lang="ja-JP" altLang="en-US" sz="1200" dirty="0">
                  <a:ea typeface="メイリオ" panose="020B0604030504040204" pitchFamily="50" charset="-128"/>
                </a:rPr>
                <a:t>入力内容を修正したい場合は、次に操作を行う人、もしくは管理者に差し戻し操作を行ってもらうようご連絡ください。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25" name="図 24">
            <a:extLst>
              <a:ext uri="{FF2B5EF4-FFF2-40B4-BE49-F238E27FC236}">
                <a16:creationId xmlns:a16="http://schemas.microsoft.com/office/drawing/2014/main" id="{C04CC807-55F1-4C31-B1B6-52261508ECFC}"/>
              </a:ext>
            </a:extLst>
          </p:cNvPr>
          <p:cNvPicPr>
            <a:picLocks noChangeAspect="1"/>
          </p:cNvPicPr>
          <p:nvPr/>
        </p:nvPicPr>
        <p:blipFill>
          <a:blip r:embed="rId2"/>
          <a:stretch>
            <a:fillRect/>
          </a:stretch>
        </p:blipFill>
        <p:spPr>
          <a:xfrm>
            <a:off x="1084947" y="5507738"/>
            <a:ext cx="425860" cy="276532"/>
          </a:xfrm>
          <a:prstGeom prst="rect">
            <a:avLst/>
          </a:prstGeom>
        </p:spPr>
      </p:pic>
    </p:spTree>
    <p:extLst>
      <p:ext uri="{BB962C8B-B14F-4D97-AF65-F5344CB8AC3E}">
        <p14:creationId xmlns:p14="http://schemas.microsoft.com/office/powerpoint/2010/main" val="17416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56;g125f8f40711_0_119">
            <a:extLst>
              <a:ext uri="{FF2B5EF4-FFF2-40B4-BE49-F238E27FC236}">
                <a16:creationId xmlns:a16="http://schemas.microsoft.com/office/drawing/2014/main" id="{D1CEF168-6E61-4BA0-89F0-7F212934C488}"/>
              </a:ext>
            </a:extLst>
          </p:cNvPr>
          <p:cNvSpPr txBox="1"/>
          <p:nvPr/>
        </p:nvSpPr>
        <p:spPr>
          <a:xfrm>
            <a:off x="745499" y="1205956"/>
            <a:ext cx="5277497" cy="738623"/>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①確定操作を一括で行うときは、対象者一覧画面でステータスのプルダウンリストから　　が表示されているステータスを選択します</a:t>
            </a:r>
          </a:p>
        </p:txBody>
      </p:sp>
      <p:sp>
        <p:nvSpPr>
          <p:cNvPr id="18" name="Google Shape;157;g125f8f40711_0_119">
            <a:extLst>
              <a:ext uri="{FF2B5EF4-FFF2-40B4-BE49-F238E27FC236}">
                <a16:creationId xmlns:a16="http://schemas.microsoft.com/office/drawing/2014/main" id="{58C99A60-66A8-4B04-8E6E-946CA25E5228}"/>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②一括入力タブで入力内容を確認・修正できます。</a:t>
            </a:r>
          </a:p>
        </p:txBody>
      </p:sp>
      <p:sp>
        <p:nvSpPr>
          <p:cNvPr id="13" name="Google Shape;76;p5">
            <a:extLst>
              <a:ext uri="{FF2B5EF4-FFF2-40B4-BE49-F238E27FC236}">
                <a16:creationId xmlns:a16="http://schemas.microsoft.com/office/drawing/2014/main" id="{97042F28-B831-43DE-8CD7-D59DE5D419B7}"/>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9" name="Google Shape;78;p5">
            <a:extLst>
              <a:ext uri="{FF2B5EF4-FFF2-40B4-BE49-F238E27FC236}">
                <a16:creationId xmlns:a16="http://schemas.microsoft.com/office/drawing/2014/main" id="{386547B0-A687-4E8C-BC6A-D7923D043BA2}"/>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sz="1400" b="1" i="0" u="none" strike="noStrike" cap="none" dirty="0">
              <a:solidFill>
                <a:srgbClr val="000000"/>
              </a:solidFill>
              <a:latin typeface="Meiryo"/>
              <a:ea typeface="Meiryo"/>
              <a:cs typeface="Meiryo"/>
              <a:sym typeface="Meiryo"/>
            </a:endParaRPr>
          </a:p>
        </p:txBody>
      </p:sp>
      <p:sp>
        <p:nvSpPr>
          <p:cNvPr id="3" name="楕円 2">
            <a:extLst>
              <a:ext uri="{FF2B5EF4-FFF2-40B4-BE49-F238E27FC236}">
                <a16:creationId xmlns:a16="http://schemas.microsoft.com/office/drawing/2014/main" id="{6A6B304F-D63F-49C9-80F0-44D457FD7CC1}"/>
              </a:ext>
            </a:extLst>
          </p:cNvPr>
          <p:cNvSpPr/>
          <p:nvPr/>
        </p:nvSpPr>
        <p:spPr>
          <a:xfrm>
            <a:off x="2857276" y="1436831"/>
            <a:ext cx="216697" cy="216697"/>
          </a:xfrm>
          <a:prstGeom prst="ellipse">
            <a:avLst/>
          </a:prstGeom>
          <a:solidFill>
            <a:srgbClr val="D83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16DF66C4-58F2-B7C8-8AB0-D14F793F7164}"/>
              </a:ext>
            </a:extLst>
          </p:cNvPr>
          <p:cNvGrpSpPr/>
          <p:nvPr/>
        </p:nvGrpSpPr>
        <p:grpSpPr>
          <a:xfrm>
            <a:off x="6333651" y="1996095"/>
            <a:ext cx="5649114" cy="3157978"/>
            <a:chOff x="6333651" y="1996095"/>
            <a:chExt cx="5649114" cy="3157978"/>
          </a:xfrm>
        </p:grpSpPr>
        <p:pic>
          <p:nvPicPr>
            <p:cNvPr id="15" name="図 14">
              <a:extLst>
                <a:ext uri="{FF2B5EF4-FFF2-40B4-BE49-F238E27FC236}">
                  <a16:creationId xmlns:a16="http://schemas.microsoft.com/office/drawing/2014/main" id="{7C55439D-B440-27C2-DF37-6DDE47CEAECA}"/>
                </a:ext>
              </a:extLst>
            </p:cNvPr>
            <p:cNvPicPr>
              <a:picLocks noChangeAspect="1"/>
            </p:cNvPicPr>
            <p:nvPr/>
          </p:nvPicPr>
          <p:blipFill>
            <a:blip r:embed="rId2"/>
            <a:stretch>
              <a:fillRect/>
            </a:stretch>
          </p:blipFill>
          <p:spPr>
            <a:xfrm>
              <a:off x="6333651" y="1996095"/>
              <a:ext cx="5649114" cy="3157978"/>
            </a:xfrm>
            <a:prstGeom prst="rect">
              <a:avLst/>
            </a:prstGeom>
            <a:ln>
              <a:solidFill>
                <a:schemeClr val="tx1"/>
              </a:solidFill>
            </a:ln>
          </p:spPr>
        </p:pic>
        <p:sp>
          <p:nvSpPr>
            <p:cNvPr id="36" name="Google Shape;98;p2">
              <a:extLst>
                <a:ext uri="{FF2B5EF4-FFF2-40B4-BE49-F238E27FC236}">
                  <a16:creationId xmlns:a16="http://schemas.microsoft.com/office/drawing/2014/main" id="{67CEABB4-EC2F-460C-95D0-3DD1F15B1465}"/>
                </a:ext>
              </a:extLst>
            </p:cNvPr>
            <p:cNvSpPr/>
            <p:nvPr/>
          </p:nvSpPr>
          <p:spPr>
            <a:xfrm>
              <a:off x="7054625" y="2048570"/>
              <a:ext cx="614640" cy="29437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11" name="グループ化 10">
            <a:extLst>
              <a:ext uri="{FF2B5EF4-FFF2-40B4-BE49-F238E27FC236}">
                <a16:creationId xmlns:a16="http://schemas.microsoft.com/office/drawing/2014/main" id="{5C2FD283-0A5C-61C6-91B5-B850CE645737}"/>
              </a:ext>
            </a:extLst>
          </p:cNvPr>
          <p:cNvGrpSpPr/>
          <p:nvPr/>
        </p:nvGrpSpPr>
        <p:grpSpPr>
          <a:xfrm>
            <a:off x="719126" y="1994571"/>
            <a:ext cx="5388716" cy="2959606"/>
            <a:chOff x="719126" y="3427208"/>
            <a:chExt cx="5388716" cy="2959606"/>
          </a:xfrm>
        </p:grpSpPr>
        <p:pic>
          <p:nvPicPr>
            <p:cNvPr id="5" name="図 4">
              <a:extLst>
                <a:ext uri="{FF2B5EF4-FFF2-40B4-BE49-F238E27FC236}">
                  <a16:creationId xmlns:a16="http://schemas.microsoft.com/office/drawing/2014/main" id="{2F3632F6-6024-4FDA-7C82-3DE1366B692C}"/>
                </a:ext>
              </a:extLst>
            </p:cNvPr>
            <p:cNvPicPr>
              <a:picLocks noChangeAspect="1"/>
            </p:cNvPicPr>
            <p:nvPr/>
          </p:nvPicPr>
          <p:blipFill>
            <a:blip r:embed="rId3"/>
            <a:stretch>
              <a:fillRect/>
            </a:stretch>
          </p:blipFill>
          <p:spPr>
            <a:xfrm>
              <a:off x="719126" y="3427208"/>
              <a:ext cx="5388716" cy="2959606"/>
            </a:xfrm>
            <a:prstGeom prst="rect">
              <a:avLst/>
            </a:prstGeom>
            <a:ln>
              <a:solidFill>
                <a:schemeClr val="tx1"/>
              </a:solidFill>
            </a:ln>
          </p:spPr>
        </p:pic>
        <p:sp>
          <p:nvSpPr>
            <p:cNvPr id="6" name="Google Shape;98;p2">
              <a:extLst>
                <a:ext uri="{FF2B5EF4-FFF2-40B4-BE49-F238E27FC236}">
                  <a16:creationId xmlns:a16="http://schemas.microsoft.com/office/drawing/2014/main" id="{16C20F94-F8D8-3F2E-E6BD-78D82EA455A1}"/>
                </a:ext>
              </a:extLst>
            </p:cNvPr>
            <p:cNvSpPr/>
            <p:nvPr/>
          </p:nvSpPr>
          <p:spPr>
            <a:xfrm>
              <a:off x="3694473" y="3680856"/>
              <a:ext cx="1423712" cy="2705958"/>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102;p2">
              <a:extLst>
                <a:ext uri="{FF2B5EF4-FFF2-40B4-BE49-F238E27FC236}">
                  <a16:creationId xmlns:a16="http://schemas.microsoft.com/office/drawing/2014/main" id="{7EFB9AC0-71DB-8579-DC91-77D797AA6243}"/>
                </a:ext>
              </a:extLst>
            </p:cNvPr>
            <p:cNvSpPr/>
            <p:nvPr/>
          </p:nvSpPr>
          <p:spPr>
            <a:xfrm rot="6500237">
              <a:off x="3425659" y="4437677"/>
              <a:ext cx="45719" cy="416245"/>
            </a:xfrm>
            <a:custGeom>
              <a:avLst/>
              <a:gdLst/>
              <a:ahLst/>
              <a:cxnLst/>
              <a:rect l="l" t="t" r="r" b="b"/>
              <a:pathLst>
                <a:path w="9525" h="731901" extrusionOk="0">
                  <a:moveTo>
                    <a:pt x="0" y="731901"/>
                  </a:moveTo>
                  <a:lnTo>
                    <a:pt x="0" y="0"/>
                  </a:lnTo>
                </a:path>
              </a:pathLst>
            </a:custGeom>
            <a:noFill/>
            <a:ln w="19050" cap="flat" cmpd="sng">
              <a:solidFill>
                <a:srgbClr val="E60012"/>
              </a:solidFill>
              <a:prstDash val="solid"/>
              <a:miter lim="8000"/>
              <a:headEnd type="triangl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図 7">
              <a:extLst>
                <a:ext uri="{FF2B5EF4-FFF2-40B4-BE49-F238E27FC236}">
                  <a16:creationId xmlns:a16="http://schemas.microsoft.com/office/drawing/2014/main" id="{4CC60F87-53E0-5DB0-59CE-91E93D621D17}"/>
                </a:ext>
              </a:extLst>
            </p:cNvPr>
            <p:cNvPicPr>
              <a:picLocks noChangeAspect="1"/>
            </p:cNvPicPr>
            <p:nvPr/>
          </p:nvPicPr>
          <p:blipFill rotWithShape="1">
            <a:blip r:embed="rId3"/>
            <a:srcRect l="56414" t="23498" r="26912" b="45916"/>
            <a:stretch/>
          </p:blipFill>
          <p:spPr>
            <a:xfrm>
              <a:off x="1832249" y="3783999"/>
              <a:ext cx="1413190" cy="1423712"/>
            </a:xfrm>
            <a:prstGeom prst="ellipse">
              <a:avLst/>
            </a:prstGeom>
          </p:spPr>
        </p:pic>
        <p:sp>
          <p:nvSpPr>
            <p:cNvPr id="9" name="Google Shape;108;p2">
              <a:extLst>
                <a:ext uri="{FF2B5EF4-FFF2-40B4-BE49-F238E27FC236}">
                  <a16:creationId xmlns:a16="http://schemas.microsoft.com/office/drawing/2014/main" id="{A86C4E95-5596-1DD6-C62A-20505FEDE55D}"/>
                </a:ext>
              </a:extLst>
            </p:cNvPr>
            <p:cNvSpPr/>
            <p:nvPr/>
          </p:nvSpPr>
          <p:spPr>
            <a:xfrm>
              <a:off x="1821728" y="3783999"/>
              <a:ext cx="1423712" cy="1423712"/>
            </a:xfrm>
            <a:prstGeom prst="ellipse">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 name="Google Shape;96;p2">
              <a:extLst>
                <a:ext uri="{FF2B5EF4-FFF2-40B4-BE49-F238E27FC236}">
                  <a16:creationId xmlns:a16="http://schemas.microsoft.com/office/drawing/2014/main" id="{F82DEE5F-BDFC-CE40-446B-457608C9F597}"/>
                </a:ext>
              </a:extLst>
            </p:cNvPr>
            <p:cNvPicPr preferRelativeResize="0"/>
            <p:nvPr/>
          </p:nvPicPr>
          <p:blipFill rotWithShape="1">
            <a:blip r:embed="rId4">
              <a:alphaModFix/>
            </a:blip>
            <a:srcRect/>
            <a:stretch/>
          </p:blipFill>
          <p:spPr>
            <a:xfrm>
              <a:off x="2785116" y="4361049"/>
              <a:ext cx="232847" cy="269612"/>
            </a:xfrm>
            <a:prstGeom prst="rect">
              <a:avLst/>
            </a:prstGeom>
            <a:noFill/>
            <a:ln>
              <a:noFill/>
            </a:ln>
          </p:spPr>
        </p:pic>
      </p:grpSp>
    </p:spTree>
    <p:extLst>
      <p:ext uri="{BB962C8B-B14F-4D97-AF65-F5344CB8AC3E}">
        <p14:creationId xmlns:p14="http://schemas.microsoft.com/office/powerpoint/2010/main" val="278183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C7E21C-C54A-49EE-8A6A-0783FFE3152E}"/>
              </a:ext>
            </a:extLst>
          </p:cNvPr>
          <p:cNvSpPr/>
          <p:nvPr/>
        </p:nvSpPr>
        <p:spPr>
          <a:xfrm>
            <a:off x="1469364" y="1175847"/>
            <a:ext cx="520532"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Google Shape;76;p5">
            <a:extLst>
              <a:ext uri="{FF2B5EF4-FFF2-40B4-BE49-F238E27FC236}">
                <a16:creationId xmlns:a16="http://schemas.microsoft.com/office/drawing/2014/main" id="{08B610C0-6801-4369-9F8A-80ABF08FCB98}"/>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0" name="Google Shape;78;p5">
            <a:extLst>
              <a:ext uri="{FF2B5EF4-FFF2-40B4-BE49-F238E27FC236}">
                <a16:creationId xmlns:a16="http://schemas.microsoft.com/office/drawing/2014/main" id="{C8F86513-F8E0-4470-8DD4-BB9577DA63D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6" name="Google Shape;156;g125f8f40711_0_119">
            <a:extLst>
              <a:ext uri="{FF2B5EF4-FFF2-40B4-BE49-F238E27FC236}">
                <a16:creationId xmlns:a16="http://schemas.microsoft.com/office/drawing/2014/main" id="{E232642B-F3A2-458D-9AF3-2D9C35FEEC5D}"/>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③背景が水色の枠は編集ができます。また、アスタリスク</a:t>
            </a:r>
            <a:r>
              <a:rPr lang="ja-JP" altLang="en-US" sz="1400" dirty="0">
                <a:solidFill>
                  <a:srgbClr val="F32F3D"/>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がついている項目は入力必須となります。</a:t>
            </a:r>
          </a:p>
        </p:txBody>
      </p:sp>
      <p:grpSp>
        <p:nvGrpSpPr>
          <p:cNvPr id="9" name="グループ化 8">
            <a:extLst>
              <a:ext uri="{FF2B5EF4-FFF2-40B4-BE49-F238E27FC236}">
                <a16:creationId xmlns:a16="http://schemas.microsoft.com/office/drawing/2014/main" id="{BEAF2E84-0D23-41CE-9C4D-325D76511213}"/>
              </a:ext>
            </a:extLst>
          </p:cNvPr>
          <p:cNvGrpSpPr/>
          <p:nvPr/>
        </p:nvGrpSpPr>
        <p:grpSpPr>
          <a:xfrm>
            <a:off x="6233726" y="1724586"/>
            <a:ext cx="5486566" cy="4335746"/>
            <a:chOff x="471710" y="4902892"/>
            <a:chExt cx="5486566" cy="4335746"/>
          </a:xfrm>
        </p:grpSpPr>
        <p:sp>
          <p:nvSpPr>
            <p:cNvPr id="12" name="Google Shape;448;p29">
              <a:extLst>
                <a:ext uri="{FF2B5EF4-FFF2-40B4-BE49-F238E27FC236}">
                  <a16:creationId xmlns:a16="http://schemas.microsoft.com/office/drawing/2014/main" id="{3E275517-E34C-4E1C-98FF-637A72948CD8}"/>
                </a:ext>
              </a:extLst>
            </p:cNvPr>
            <p:cNvSpPr/>
            <p:nvPr/>
          </p:nvSpPr>
          <p:spPr>
            <a:xfrm>
              <a:off x="471710" y="4902892"/>
              <a:ext cx="5486566" cy="4335746"/>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3" name="Google Shape;159;g125f8f40711_0_119">
              <a:extLst>
                <a:ext uri="{FF2B5EF4-FFF2-40B4-BE49-F238E27FC236}">
                  <a16:creationId xmlns:a16="http://schemas.microsoft.com/office/drawing/2014/main" id="{E4EF70DB-2A8B-4D86-AC39-B88F443CF5E6}"/>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5" name="Google Shape;161;g125f8f40711_0_119">
              <a:extLst>
                <a:ext uri="{FF2B5EF4-FFF2-40B4-BE49-F238E27FC236}">
                  <a16:creationId xmlns:a16="http://schemas.microsoft.com/office/drawing/2014/main" id="{663F987B-8B00-4F20-99A1-DE799C73C9DE}"/>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16" name="Google Shape;159;g125f8f40711_0_119">
              <a:extLst>
                <a:ext uri="{FF2B5EF4-FFF2-40B4-BE49-F238E27FC236}">
                  <a16:creationId xmlns:a16="http://schemas.microsoft.com/office/drawing/2014/main" id="{5669EF05-3847-48EC-946C-19EF14DBA08E}"/>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r>
                <a:rPr lang="ja-JP" altLang="en-US" sz="1800" b="1" i="0" u="none" strike="noStrike" cap="none" dirty="0">
                  <a:solidFill>
                    <a:srgbClr val="C96F06"/>
                  </a:solidFill>
                  <a:latin typeface="Meiryo"/>
                  <a:ea typeface="Meiryo"/>
                  <a:cs typeface="Meiryo"/>
                  <a:sym typeface="Meiryo"/>
                </a:rPr>
                <a:t>自動保存がかかります</a:t>
              </a:r>
            </a:p>
          </p:txBody>
        </p:sp>
        <p:sp>
          <p:nvSpPr>
            <p:cNvPr id="17" name="Google Shape;160;g125f8f40711_0_119">
              <a:extLst>
                <a:ext uri="{FF2B5EF4-FFF2-40B4-BE49-F238E27FC236}">
                  <a16:creationId xmlns:a16="http://schemas.microsoft.com/office/drawing/2014/main" id="{8A9E5117-B49F-43EB-B691-2870ED2E59DF}"/>
                </a:ext>
              </a:extLst>
            </p:cNvPr>
            <p:cNvSpPr txBox="1"/>
            <p:nvPr/>
          </p:nvSpPr>
          <p:spPr>
            <a:xfrm>
              <a:off x="745499" y="5437101"/>
              <a:ext cx="4963125" cy="1200288"/>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入力を止めてから</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必ず自動保存がかかったことを確認するようにしてください。</a:t>
              </a:r>
            </a:p>
          </p:txBody>
        </p:sp>
      </p:grpSp>
      <p:grpSp>
        <p:nvGrpSpPr>
          <p:cNvPr id="2" name="グループ化 1">
            <a:extLst>
              <a:ext uri="{FF2B5EF4-FFF2-40B4-BE49-F238E27FC236}">
                <a16:creationId xmlns:a16="http://schemas.microsoft.com/office/drawing/2014/main" id="{B84A0BF9-B4BE-4D1F-880E-A4BF6777D9F0}"/>
              </a:ext>
            </a:extLst>
          </p:cNvPr>
          <p:cNvGrpSpPr/>
          <p:nvPr/>
        </p:nvGrpSpPr>
        <p:grpSpPr>
          <a:xfrm>
            <a:off x="6453401" y="3459083"/>
            <a:ext cx="5202169" cy="2468816"/>
            <a:chOff x="3379475" y="2766591"/>
            <a:chExt cx="4998520" cy="2372168"/>
          </a:xfrm>
        </p:grpSpPr>
        <p:pic>
          <p:nvPicPr>
            <p:cNvPr id="21" name="図 20">
              <a:extLst>
                <a:ext uri="{FF2B5EF4-FFF2-40B4-BE49-F238E27FC236}">
                  <a16:creationId xmlns:a16="http://schemas.microsoft.com/office/drawing/2014/main" id="{8CD3F018-5179-4A49-A36F-D250E0E85404}"/>
                </a:ext>
              </a:extLst>
            </p:cNvPr>
            <p:cNvPicPr>
              <a:picLocks noChangeAspect="1"/>
            </p:cNvPicPr>
            <p:nvPr/>
          </p:nvPicPr>
          <p:blipFill rotWithShape="1">
            <a:blip r:embed="rId3"/>
            <a:srcRect l="27718" t="30629" r="31283"/>
            <a:stretch/>
          </p:blipFill>
          <p:spPr>
            <a:xfrm>
              <a:off x="3379475" y="2766591"/>
              <a:ext cx="4998520" cy="2372168"/>
            </a:xfrm>
            <a:prstGeom prst="rect">
              <a:avLst/>
            </a:prstGeom>
          </p:spPr>
        </p:pic>
        <p:sp>
          <p:nvSpPr>
            <p:cNvPr id="22" name="Google Shape;98;p2">
              <a:extLst>
                <a:ext uri="{FF2B5EF4-FFF2-40B4-BE49-F238E27FC236}">
                  <a16:creationId xmlns:a16="http://schemas.microsoft.com/office/drawing/2014/main" id="{DC3EA846-29BB-47BD-9396-0315156EB907}"/>
                </a:ext>
              </a:extLst>
            </p:cNvPr>
            <p:cNvSpPr/>
            <p:nvPr/>
          </p:nvSpPr>
          <p:spPr>
            <a:xfrm>
              <a:off x="4587997" y="4834844"/>
              <a:ext cx="3058897" cy="270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pic>
        <p:nvPicPr>
          <p:cNvPr id="4" name="図 3">
            <a:extLst>
              <a:ext uri="{FF2B5EF4-FFF2-40B4-BE49-F238E27FC236}">
                <a16:creationId xmlns:a16="http://schemas.microsoft.com/office/drawing/2014/main" id="{8A2B1195-18F1-DE8F-DFA4-553A7F5AA408}"/>
              </a:ext>
            </a:extLst>
          </p:cNvPr>
          <p:cNvPicPr>
            <a:picLocks noChangeAspect="1"/>
          </p:cNvPicPr>
          <p:nvPr/>
        </p:nvPicPr>
        <p:blipFill>
          <a:blip r:embed="rId4"/>
          <a:stretch>
            <a:fillRect/>
          </a:stretch>
        </p:blipFill>
        <p:spPr>
          <a:xfrm>
            <a:off x="721360" y="1762742"/>
            <a:ext cx="5326975" cy="2719105"/>
          </a:xfrm>
          <a:prstGeom prst="rect">
            <a:avLst/>
          </a:prstGeom>
          <a:ln>
            <a:solidFill>
              <a:schemeClr val="tx1"/>
            </a:solidFill>
          </a:ln>
        </p:spPr>
      </p:pic>
    </p:spTree>
    <p:extLst>
      <p:ext uri="{BB962C8B-B14F-4D97-AF65-F5344CB8AC3E}">
        <p14:creationId xmlns:p14="http://schemas.microsoft.com/office/powerpoint/2010/main" val="312151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6;g125f8f40711_0_119">
            <a:extLst>
              <a:ext uri="{FF2B5EF4-FFF2-40B4-BE49-F238E27FC236}">
                <a16:creationId xmlns:a16="http://schemas.microsoft.com/office/drawing/2014/main" id="{03D0E87D-9047-428E-A883-2B7BEBABFAA8}"/>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④確定したいメンバーの顔写真左に　　を付けます。</a:t>
            </a:r>
          </a:p>
        </p:txBody>
      </p:sp>
      <p:sp>
        <p:nvSpPr>
          <p:cNvPr id="16" name="Google Shape;76;p5">
            <a:extLst>
              <a:ext uri="{FF2B5EF4-FFF2-40B4-BE49-F238E27FC236}">
                <a16:creationId xmlns:a16="http://schemas.microsoft.com/office/drawing/2014/main" id="{9E5D6914-E278-4885-A36E-E18D66CDDE3A}"/>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21" name="Google Shape;78;p5">
            <a:extLst>
              <a:ext uri="{FF2B5EF4-FFF2-40B4-BE49-F238E27FC236}">
                <a16:creationId xmlns:a16="http://schemas.microsoft.com/office/drawing/2014/main" id="{CB6C2A96-32E2-40A4-8983-797162D1E51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5" name="Google Shape;157;g125f8f40711_0_119">
            <a:extLst>
              <a:ext uri="{FF2B5EF4-FFF2-40B4-BE49-F238E27FC236}">
                <a16:creationId xmlns:a16="http://schemas.microsoft.com/office/drawing/2014/main" id="{39728AF1-7302-46A1-9A03-36BAC97DC297}"/>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⑤　　　　をクリックします。</a:t>
            </a:r>
          </a:p>
        </p:txBody>
      </p:sp>
      <p:pic>
        <p:nvPicPr>
          <p:cNvPr id="20" name="Picture 2" descr="https://support.kaonavi.jp/wp/wp-content/uploads/SR_operation_02.png">
            <a:extLst>
              <a:ext uri="{FF2B5EF4-FFF2-40B4-BE49-F238E27FC236}">
                <a16:creationId xmlns:a16="http://schemas.microsoft.com/office/drawing/2014/main" id="{CA6D0549-F838-42FC-8503-5CF7D3DB9DF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77771" y="1165316"/>
            <a:ext cx="646752" cy="273919"/>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E52DC1DF-5628-40D6-B572-15CC46EF7845}"/>
              </a:ext>
            </a:extLst>
          </p:cNvPr>
          <p:cNvPicPr>
            <a:picLocks noChangeAspect="1"/>
          </p:cNvPicPr>
          <p:nvPr/>
        </p:nvPicPr>
        <p:blipFill rotWithShape="1">
          <a:blip r:embed="rId3"/>
          <a:srcRect l="2279" t="67136" r="96065" b="28929"/>
          <a:stretch/>
        </p:blipFill>
        <p:spPr>
          <a:xfrm>
            <a:off x="3708730" y="1105198"/>
            <a:ext cx="300562" cy="360998"/>
          </a:xfrm>
          <a:prstGeom prst="rect">
            <a:avLst/>
          </a:prstGeom>
          <a:ln>
            <a:noFill/>
          </a:ln>
        </p:spPr>
      </p:pic>
      <p:grpSp>
        <p:nvGrpSpPr>
          <p:cNvPr id="11" name="グループ化 10">
            <a:extLst>
              <a:ext uri="{FF2B5EF4-FFF2-40B4-BE49-F238E27FC236}">
                <a16:creationId xmlns:a16="http://schemas.microsoft.com/office/drawing/2014/main" id="{FB515520-3629-D433-498C-12C0AFCB8B3E}"/>
              </a:ext>
            </a:extLst>
          </p:cNvPr>
          <p:cNvGrpSpPr/>
          <p:nvPr/>
        </p:nvGrpSpPr>
        <p:grpSpPr>
          <a:xfrm>
            <a:off x="6306331" y="1556817"/>
            <a:ext cx="5433020" cy="3623952"/>
            <a:chOff x="6306331" y="1556817"/>
            <a:chExt cx="5433020" cy="3623952"/>
          </a:xfrm>
        </p:grpSpPr>
        <p:pic>
          <p:nvPicPr>
            <p:cNvPr id="10" name="図 9">
              <a:extLst>
                <a:ext uri="{FF2B5EF4-FFF2-40B4-BE49-F238E27FC236}">
                  <a16:creationId xmlns:a16="http://schemas.microsoft.com/office/drawing/2014/main" id="{FC43B16B-C726-5195-AFAB-3C5B0C00117B}"/>
                </a:ext>
              </a:extLst>
            </p:cNvPr>
            <p:cNvPicPr>
              <a:picLocks noChangeAspect="1"/>
            </p:cNvPicPr>
            <p:nvPr/>
          </p:nvPicPr>
          <p:blipFill>
            <a:blip r:embed="rId4"/>
            <a:stretch>
              <a:fillRect/>
            </a:stretch>
          </p:blipFill>
          <p:spPr>
            <a:xfrm>
              <a:off x="6306331" y="1556817"/>
              <a:ext cx="5433020" cy="3623952"/>
            </a:xfrm>
            <a:prstGeom prst="rect">
              <a:avLst/>
            </a:prstGeom>
            <a:ln>
              <a:solidFill>
                <a:schemeClr val="tx1"/>
              </a:solidFill>
            </a:ln>
          </p:spPr>
        </p:pic>
        <p:pic>
          <p:nvPicPr>
            <p:cNvPr id="34" name="Google Shape;100;p2">
              <a:extLst>
                <a:ext uri="{FF2B5EF4-FFF2-40B4-BE49-F238E27FC236}">
                  <a16:creationId xmlns:a16="http://schemas.microsoft.com/office/drawing/2014/main" id="{50ECC3F0-C738-4B4C-BB5F-77BEA6008450}"/>
                </a:ext>
              </a:extLst>
            </p:cNvPr>
            <p:cNvPicPr preferRelativeResize="0"/>
            <p:nvPr/>
          </p:nvPicPr>
          <p:blipFill rotWithShape="1">
            <a:blip r:embed="rId5">
              <a:alphaModFix/>
            </a:blip>
            <a:srcRect/>
            <a:stretch/>
          </p:blipFill>
          <p:spPr>
            <a:xfrm>
              <a:off x="6775804" y="2039607"/>
              <a:ext cx="216868" cy="251110"/>
            </a:xfrm>
            <a:prstGeom prst="rect">
              <a:avLst/>
            </a:prstGeom>
            <a:noFill/>
            <a:ln>
              <a:noFill/>
            </a:ln>
          </p:spPr>
        </p:pic>
        <p:sp>
          <p:nvSpPr>
            <p:cNvPr id="35" name="Google Shape;98;p2">
              <a:extLst>
                <a:ext uri="{FF2B5EF4-FFF2-40B4-BE49-F238E27FC236}">
                  <a16:creationId xmlns:a16="http://schemas.microsoft.com/office/drawing/2014/main" id="{2DFD41BA-0A23-4E73-9748-FBAFF657E870}"/>
                </a:ext>
              </a:extLst>
            </p:cNvPr>
            <p:cNvSpPr/>
            <p:nvPr/>
          </p:nvSpPr>
          <p:spPr>
            <a:xfrm>
              <a:off x="6366035" y="1851165"/>
              <a:ext cx="735071" cy="468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12" name="グループ化 11">
            <a:extLst>
              <a:ext uri="{FF2B5EF4-FFF2-40B4-BE49-F238E27FC236}">
                <a16:creationId xmlns:a16="http://schemas.microsoft.com/office/drawing/2014/main" id="{CE739FEF-1D44-7B83-7449-A3CDD4393CE4}"/>
              </a:ext>
            </a:extLst>
          </p:cNvPr>
          <p:cNvGrpSpPr/>
          <p:nvPr/>
        </p:nvGrpSpPr>
        <p:grpSpPr>
          <a:xfrm>
            <a:off x="647016" y="1566234"/>
            <a:ext cx="5433020" cy="3623952"/>
            <a:chOff x="647016" y="1566234"/>
            <a:chExt cx="5433020" cy="3623952"/>
          </a:xfrm>
        </p:grpSpPr>
        <p:pic>
          <p:nvPicPr>
            <p:cNvPr id="9" name="図 8">
              <a:extLst>
                <a:ext uri="{FF2B5EF4-FFF2-40B4-BE49-F238E27FC236}">
                  <a16:creationId xmlns:a16="http://schemas.microsoft.com/office/drawing/2014/main" id="{8BAEE516-47AF-BD2A-0777-64389FC95675}"/>
                </a:ext>
              </a:extLst>
            </p:cNvPr>
            <p:cNvPicPr>
              <a:picLocks noChangeAspect="1"/>
            </p:cNvPicPr>
            <p:nvPr/>
          </p:nvPicPr>
          <p:blipFill>
            <a:blip r:embed="rId4"/>
            <a:stretch>
              <a:fillRect/>
            </a:stretch>
          </p:blipFill>
          <p:spPr>
            <a:xfrm>
              <a:off x="647016" y="1566234"/>
              <a:ext cx="5433020" cy="3623952"/>
            </a:xfrm>
            <a:prstGeom prst="rect">
              <a:avLst/>
            </a:prstGeom>
            <a:ln>
              <a:solidFill>
                <a:schemeClr val="tx1"/>
              </a:solidFill>
            </a:ln>
          </p:spPr>
        </p:pic>
        <p:sp>
          <p:nvSpPr>
            <p:cNvPr id="30" name="Google Shape;98;p2">
              <a:extLst>
                <a:ext uri="{FF2B5EF4-FFF2-40B4-BE49-F238E27FC236}">
                  <a16:creationId xmlns:a16="http://schemas.microsoft.com/office/drawing/2014/main" id="{EDE11AC7-6687-45A0-9B1D-E91B480477F5}"/>
                </a:ext>
              </a:extLst>
            </p:cNvPr>
            <p:cNvSpPr/>
            <p:nvPr/>
          </p:nvSpPr>
          <p:spPr>
            <a:xfrm>
              <a:off x="745499" y="3378210"/>
              <a:ext cx="250827" cy="1575216"/>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1" name="Google Shape;100;p2">
              <a:extLst>
                <a:ext uri="{FF2B5EF4-FFF2-40B4-BE49-F238E27FC236}">
                  <a16:creationId xmlns:a16="http://schemas.microsoft.com/office/drawing/2014/main" id="{0CA45AC6-0D50-465E-B132-33F0F7D558A4}"/>
                </a:ext>
              </a:extLst>
            </p:cNvPr>
            <p:cNvPicPr preferRelativeResize="0"/>
            <p:nvPr/>
          </p:nvPicPr>
          <p:blipFill rotWithShape="1">
            <a:blip r:embed="rId5">
              <a:alphaModFix/>
            </a:blip>
            <a:srcRect/>
            <a:stretch/>
          </p:blipFill>
          <p:spPr>
            <a:xfrm>
              <a:off x="845443" y="3640983"/>
              <a:ext cx="150883" cy="174706"/>
            </a:xfrm>
            <a:prstGeom prst="rect">
              <a:avLst/>
            </a:prstGeom>
            <a:noFill/>
            <a:ln>
              <a:noFill/>
            </a:ln>
          </p:spPr>
        </p:pic>
      </p:grpSp>
    </p:spTree>
    <p:extLst>
      <p:ext uri="{BB962C8B-B14F-4D97-AF65-F5344CB8AC3E}">
        <p14:creationId xmlns:p14="http://schemas.microsoft.com/office/powerpoint/2010/main" val="6518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7AFFBC5C-53DE-25FD-4267-A7AEDAB0AA3B}"/>
              </a:ext>
            </a:extLst>
          </p:cNvPr>
          <p:cNvGrpSpPr/>
          <p:nvPr/>
        </p:nvGrpSpPr>
        <p:grpSpPr>
          <a:xfrm>
            <a:off x="1040642" y="1513692"/>
            <a:ext cx="4175759" cy="1666238"/>
            <a:chOff x="3767836" y="10634791"/>
            <a:chExt cx="3966221" cy="1506215"/>
          </a:xfrm>
        </p:grpSpPr>
        <p:pic>
          <p:nvPicPr>
            <p:cNvPr id="16" name="Picture 4" descr="https://support.kaonavi.jp/wp/wp-content/uploads/SR_operation_04.png">
              <a:extLst>
                <a:ext uri="{FF2B5EF4-FFF2-40B4-BE49-F238E27FC236}">
                  <a16:creationId xmlns:a16="http://schemas.microsoft.com/office/drawing/2014/main" id="{257F7E2A-80DA-4227-4C65-C75B8BA3997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8909" t="36768" r="28908" b="35434"/>
            <a:stretch/>
          </p:blipFill>
          <p:spPr bwMode="auto">
            <a:xfrm>
              <a:off x="3767836" y="10634791"/>
              <a:ext cx="3966221" cy="150621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4EA35329-63EF-1D02-A662-B9E15FE29557}"/>
                </a:ext>
              </a:extLst>
            </p:cNvPr>
            <p:cNvSpPr/>
            <p:nvPr/>
          </p:nvSpPr>
          <p:spPr>
            <a:xfrm>
              <a:off x="5216211" y="11305076"/>
              <a:ext cx="1067908" cy="4368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 name="Google Shape;76;p5">
            <a:extLst>
              <a:ext uri="{FF2B5EF4-FFF2-40B4-BE49-F238E27FC236}">
                <a16:creationId xmlns:a16="http://schemas.microsoft.com/office/drawing/2014/main" id="{BC08DBCB-3C08-42F6-9FBB-15BC50D5ACA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8" name="Google Shape;78;p5">
            <a:extLst>
              <a:ext uri="{FF2B5EF4-FFF2-40B4-BE49-F238E27FC236}">
                <a16:creationId xmlns:a16="http://schemas.microsoft.com/office/drawing/2014/main" id="{5A322D86-39D5-45F8-BD8F-2211E728DC5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2" name="Google Shape;156;g125f8f40711_0_119">
            <a:extLst>
              <a:ext uri="{FF2B5EF4-FFF2-40B4-BE49-F238E27FC236}">
                <a16:creationId xmlns:a16="http://schemas.microsoft.com/office/drawing/2014/main" id="{DD1152BB-C3E5-4CB5-B9AF-C9B6ED13B30A}"/>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⑥確定操作の確認をし、　　 　　をクリックします。</a:t>
            </a:r>
          </a:p>
        </p:txBody>
      </p:sp>
      <p:sp>
        <p:nvSpPr>
          <p:cNvPr id="14" name="Google Shape;157;g125f8f40711_0_119">
            <a:extLst>
              <a:ext uri="{FF2B5EF4-FFF2-40B4-BE49-F238E27FC236}">
                <a16:creationId xmlns:a16="http://schemas.microsoft.com/office/drawing/2014/main" id="{B1467726-E1B6-4591-BC53-3408A02E3D07}"/>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⑦内容確定の確認をします。</a:t>
            </a:r>
          </a:p>
        </p:txBody>
      </p:sp>
      <p:pic>
        <p:nvPicPr>
          <p:cNvPr id="19" name="図 18">
            <a:extLst>
              <a:ext uri="{FF2B5EF4-FFF2-40B4-BE49-F238E27FC236}">
                <a16:creationId xmlns:a16="http://schemas.microsoft.com/office/drawing/2014/main" id="{489AA4CF-3690-4D02-8831-12E2D23AD4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1909" y="1229361"/>
            <a:ext cx="693227" cy="185660"/>
          </a:xfrm>
          <a:prstGeom prst="rect">
            <a:avLst/>
          </a:prstGeom>
        </p:spPr>
      </p:pic>
      <p:grpSp>
        <p:nvGrpSpPr>
          <p:cNvPr id="20" name="グループ化 19">
            <a:extLst>
              <a:ext uri="{FF2B5EF4-FFF2-40B4-BE49-F238E27FC236}">
                <a16:creationId xmlns:a16="http://schemas.microsoft.com/office/drawing/2014/main" id="{8ECB6E30-915B-4F39-9507-36349D2C1E19}"/>
              </a:ext>
            </a:extLst>
          </p:cNvPr>
          <p:cNvGrpSpPr/>
          <p:nvPr/>
        </p:nvGrpSpPr>
        <p:grpSpPr>
          <a:xfrm>
            <a:off x="6916538" y="1513691"/>
            <a:ext cx="3779520" cy="1666239"/>
            <a:chOff x="4262819" y="5102526"/>
            <a:chExt cx="2984808" cy="1457665"/>
          </a:xfrm>
        </p:grpSpPr>
        <p:pic>
          <p:nvPicPr>
            <p:cNvPr id="21" name="Picture 2" descr="https://support.kaonavi.jp/wp/wp-content/uploads/SR_operation_05.png">
              <a:extLst>
                <a:ext uri="{FF2B5EF4-FFF2-40B4-BE49-F238E27FC236}">
                  <a16:creationId xmlns:a16="http://schemas.microsoft.com/office/drawing/2014/main" id="{500C0BE0-1F34-443C-BF76-A9C218CAB2A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4125" t="37908" r="34039" b="35399"/>
            <a:stretch/>
          </p:blipFill>
          <p:spPr bwMode="auto">
            <a:xfrm>
              <a:off x="4262819" y="5102526"/>
              <a:ext cx="2984808" cy="145766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172DEA83-7690-468A-B99A-39CD1BBD80EB}"/>
                </a:ext>
              </a:extLst>
            </p:cNvPr>
            <p:cNvSpPr/>
            <p:nvPr/>
          </p:nvSpPr>
          <p:spPr>
            <a:xfrm>
              <a:off x="5449177" y="6125576"/>
              <a:ext cx="603961" cy="377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Google Shape;156;g125f8f40711_0_119">
            <a:extLst>
              <a:ext uri="{FF2B5EF4-FFF2-40B4-BE49-F238E27FC236}">
                <a16:creationId xmlns:a16="http://schemas.microsoft.com/office/drawing/2014/main" id="{4E7E7372-D31D-4EE2-B6F0-CAFCA29EE732}"/>
              </a:ext>
            </a:extLst>
          </p:cNvPr>
          <p:cNvSpPr txBox="1"/>
          <p:nvPr/>
        </p:nvSpPr>
        <p:spPr>
          <a:xfrm>
            <a:off x="745499" y="3678071"/>
            <a:ext cx="5277497" cy="738623"/>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⑧次に操作を行う人への通知送信するかどうかを確認し、　　または　　　 をクリックします。（</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p>
        </p:txBody>
      </p:sp>
      <p:pic>
        <p:nvPicPr>
          <p:cNvPr id="25" name="図 24">
            <a:extLst>
              <a:ext uri="{FF2B5EF4-FFF2-40B4-BE49-F238E27FC236}">
                <a16:creationId xmlns:a16="http://schemas.microsoft.com/office/drawing/2014/main" id="{3B42A26A-BFC2-4991-B536-E9E0FB4B69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17725" y="3689973"/>
            <a:ext cx="434435" cy="192380"/>
          </a:xfrm>
          <a:prstGeom prst="rect">
            <a:avLst/>
          </a:prstGeom>
        </p:spPr>
      </p:pic>
      <p:pic>
        <p:nvPicPr>
          <p:cNvPr id="26" name="図 25">
            <a:extLst>
              <a:ext uri="{FF2B5EF4-FFF2-40B4-BE49-F238E27FC236}">
                <a16:creationId xmlns:a16="http://schemas.microsoft.com/office/drawing/2014/main" id="{2B159EFF-18B2-4BAA-AE2D-3D3A26B7FF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28530" y="3921508"/>
            <a:ext cx="481955" cy="213361"/>
          </a:xfrm>
          <a:prstGeom prst="rect">
            <a:avLst/>
          </a:prstGeom>
        </p:spPr>
      </p:pic>
      <p:grpSp>
        <p:nvGrpSpPr>
          <p:cNvPr id="27" name="グループ化 26">
            <a:extLst>
              <a:ext uri="{FF2B5EF4-FFF2-40B4-BE49-F238E27FC236}">
                <a16:creationId xmlns:a16="http://schemas.microsoft.com/office/drawing/2014/main" id="{E1742EC7-EF68-468F-BEF1-7E1EDAE18B8C}"/>
              </a:ext>
            </a:extLst>
          </p:cNvPr>
          <p:cNvGrpSpPr/>
          <p:nvPr/>
        </p:nvGrpSpPr>
        <p:grpSpPr>
          <a:xfrm>
            <a:off x="1441139" y="4479039"/>
            <a:ext cx="3373120" cy="1730537"/>
            <a:chOff x="4213976" y="11511514"/>
            <a:chExt cx="3036158" cy="1508603"/>
          </a:xfrm>
        </p:grpSpPr>
        <p:pic>
          <p:nvPicPr>
            <p:cNvPr id="28" name="Picture 4" descr="https://support.kaonavi.jp/wp/wp-content/uploads/SR_operation_07.png">
              <a:extLst>
                <a:ext uri="{FF2B5EF4-FFF2-40B4-BE49-F238E27FC236}">
                  <a16:creationId xmlns:a16="http://schemas.microsoft.com/office/drawing/2014/main" id="{9028867A-F267-48BC-873E-D08EB09FA22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33606" t="36312" r="33939" b="36086"/>
            <a:stretch/>
          </p:blipFill>
          <p:spPr bwMode="auto">
            <a:xfrm>
              <a:off x="4213976" y="11511514"/>
              <a:ext cx="3036158" cy="1508603"/>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20447699-A1A4-4374-9565-49BA743DD0DE}"/>
                </a:ext>
              </a:extLst>
            </p:cNvPr>
            <p:cNvSpPr/>
            <p:nvPr/>
          </p:nvSpPr>
          <p:spPr>
            <a:xfrm>
              <a:off x="5081588" y="12627185"/>
              <a:ext cx="1185862" cy="303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B370B8DC-3B21-4A23-99DC-19E1508C99C0}"/>
              </a:ext>
            </a:extLst>
          </p:cNvPr>
          <p:cNvGrpSpPr/>
          <p:nvPr/>
        </p:nvGrpSpPr>
        <p:grpSpPr>
          <a:xfrm>
            <a:off x="6298690" y="3851621"/>
            <a:ext cx="5486566" cy="2410283"/>
            <a:chOff x="471710" y="4902892"/>
            <a:chExt cx="5486566" cy="2410283"/>
          </a:xfrm>
        </p:grpSpPr>
        <p:sp>
          <p:nvSpPr>
            <p:cNvPr id="31" name="Google Shape;448;p29">
              <a:extLst>
                <a:ext uri="{FF2B5EF4-FFF2-40B4-BE49-F238E27FC236}">
                  <a16:creationId xmlns:a16="http://schemas.microsoft.com/office/drawing/2014/main" id="{B2C90568-C808-405D-803C-BF2700C7C9B7}"/>
                </a:ext>
              </a:extLst>
            </p:cNvPr>
            <p:cNvSpPr/>
            <p:nvPr/>
          </p:nvSpPr>
          <p:spPr>
            <a:xfrm>
              <a:off x="471710" y="4902892"/>
              <a:ext cx="5486566" cy="2410283"/>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2" name="Google Shape;159;g125f8f40711_0_119">
              <a:extLst>
                <a:ext uri="{FF2B5EF4-FFF2-40B4-BE49-F238E27FC236}">
                  <a16:creationId xmlns:a16="http://schemas.microsoft.com/office/drawing/2014/main" id="{61CA5DC0-C90D-433D-87BA-DC7216FC407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41F43EE2-BA3E-47DD-AABF-AB303C686B9E}"/>
                </a:ext>
              </a:extLst>
            </p:cNvPr>
            <p:cNvPicPr preferRelativeResize="0"/>
            <p:nvPr/>
          </p:nvPicPr>
          <p:blipFill rotWithShape="1">
            <a:blip r:embed="rId8">
              <a:alphaModFix/>
            </a:blip>
            <a:srcRect/>
            <a:stretch/>
          </p:blipFill>
          <p:spPr>
            <a:xfrm>
              <a:off x="738155" y="5035748"/>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3B085E22-0230-4A73-9232-A2947397C785}"/>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5" name="Google Shape;160;g125f8f40711_0_119">
              <a:extLst>
                <a:ext uri="{FF2B5EF4-FFF2-40B4-BE49-F238E27FC236}">
                  <a16:creationId xmlns:a16="http://schemas.microsoft.com/office/drawing/2014/main" id="{F66F478A-398F-44D0-9953-39ADF30166E6}"/>
                </a:ext>
              </a:extLst>
            </p:cNvPr>
            <p:cNvSpPr txBox="1"/>
            <p:nvPr/>
          </p:nvSpPr>
          <p:spPr>
            <a:xfrm>
              <a:off x="745499" y="5437101"/>
              <a:ext cx="4963125" cy="175428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もしくは　　　　をクリックした時点で入力内容が確定され、</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以降の再編集は行えなくなります。</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（管理者の設定により、再編集できる場合があります。）</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入力内容を修正したい場合は、次に操作を行う人もしくは管理者に、</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差し戻し操作を行ってもらうようご連絡ください。</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確定をする際は　　　をクリックし、</a:t>
              </a:r>
              <a:r>
                <a:rPr lang="ja-JP" altLang="en-US" sz="1200" dirty="0">
                  <a:latin typeface="メイリオ" panose="020B0604030504040204" pitchFamily="50" charset="-128"/>
                  <a:ea typeface="メイリオ" panose="020B0604030504040204" pitchFamily="50" charset="-128"/>
                </a:rPr>
                <a:t>次に操作を行う人への通知を</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行ってください。</a:t>
              </a:r>
              <a:br>
                <a:rPr lang="en-US" altLang="ja-JP" sz="1200" b="1" u="sng" dirty="0">
                  <a:solidFill>
                    <a:srgbClr val="FF0000"/>
                  </a:solidFill>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（通知を行わない場合は、　　　　をクリックしてください。）</a:t>
              </a:r>
            </a:p>
          </p:txBody>
        </p:sp>
      </p:grpSp>
      <p:pic>
        <p:nvPicPr>
          <p:cNvPr id="36" name="図 35">
            <a:extLst>
              <a:ext uri="{FF2B5EF4-FFF2-40B4-BE49-F238E27FC236}">
                <a16:creationId xmlns:a16="http://schemas.microsoft.com/office/drawing/2014/main" id="{0D2D3716-CFA8-41DA-AC53-8E606CFBB0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41324" y="4380456"/>
            <a:ext cx="434435" cy="192380"/>
          </a:xfrm>
          <a:prstGeom prst="rect">
            <a:avLst/>
          </a:prstGeom>
        </p:spPr>
      </p:pic>
      <p:pic>
        <p:nvPicPr>
          <p:cNvPr id="37" name="図 36">
            <a:extLst>
              <a:ext uri="{FF2B5EF4-FFF2-40B4-BE49-F238E27FC236}">
                <a16:creationId xmlns:a16="http://schemas.microsoft.com/office/drawing/2014/main" id="{B6DC17B6-1696-41E9-834E-6313CAECBB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4525" y="5495797"/>
            <a:ext cx="434435" cy="192380"/>
          </a:xfrm>
          <a:prstGeom prst="rect">
            <a:avLst/>
          </a:prstGeom>
        </p:spPr>
      </p:pic>
      <p:pic>
        <p:nvPicPr>
          <p:cNvPr id="38" name="図 37">
            <a:extLst>
              <a:ext uri="{FF2B5EF4-FFF2-40B4-BE49-F238E27FC236}">
                <a16:creationId xmlns:a16="http://schemas.microsoft.com/office/drawing/2014/main" id="{08A6EFB5-6FA1-49DD-90B0-FE22E2F49C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1084" y="4382904"/>
            <a:ext cx="481955" cy="213361"/>
          </a:xfrm>
          <a:prstGeom prst="rect">
            <a:avLst/>
          </a:prstGeom>
        </p:spPr>
      </p:pic>
      <p:pic>
        <p:nvPicPr>
          <p:cNvPr id="39" name="図 38">
            <a:extLst>
              <a:ext uri="{FF2B5EF4-FFF2-40B4-BE49-F238E27FC236}">
                <a16:creationId xmlns:a16="http://schemas.microsoft.com/office/drawing/2014/main" id="{51380366-D0B2-4EBC-A1C0-6A5B16A8F3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60018" y="5880969"/>
            <a:ext cx="481955" cy="213361"/>
          </a:xfrm>
          <a:prstGeom prst="rect">
            <a:avLst/>
          </a:prstGeom>
        </p:spPr>
      </p:pic>
    </p:spTree>
    <p:extLst>
      <p:ext uri="{BB962C8B-B14F-4D97-AF65-F5344CB8AC3E}">
        <p14:creationId xmlns:p14="http://schemas.microsoft.com/office/powerpoint/2010/main" val="224483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1D1C9ECE-CAB2-199C-995B-5DDEF586F16B}"/>
              </a:ext>
            </a:extLst>
          </p:cNvPr>
          <p:cNvGrpSpPr/>
          <p:nvPr/>
        </p:nvGrpSpPr>
        <p:grpSpPr>
          <a:xfrm>
            <a:off x="1834976" y="1513692"/>
            <a:ext cx="3098541" cy="2483499"/>
            <a:chOff x="4899296" y="4663195"/>
            <a:chExt cx="2094721" cy="1831593"/>
          </a:xfrm>
        </p:grpSpPr>
        <p:pic>
          <p:nvPicPr>
            <p:cNvPr id="29" name="Picture 2" descr="https://support.kaonavi.jp/wp/wp-content/uploads/SR_operation_06.png">
              <a:extLst>
                <a:ext uri="{FF2B5EF4-FFF2-40B4-BE49-F238E27FC236}">
                  <a16:creationId xmlns:a16="http://schemas.microsoft.com/office/drawing/2014/main" id="{8057A816-93DD-F7CD-BA69-55C0360A863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9001" t="35091" r="38608" b="31295"/>
            <a:stretch/>
          </p:blipFill>
          <p:spPr bwMode="auto">
            <a:xfrm>
              <a:off x="4899296" y="4663195"/>
              <a:ext cx="2094721" cy="183159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C3DF1B67-7859-62B3-A463-3FBF3F7001DC}"/>
                </a:ext>
              </a:extLst>
            </p:cNvPr>
            <p:cNvSpPr/>
            <p:nvPr/>
          </p:nvSpPr>
          <p:spPr>
            <a:xfrm>
              <a:off x="5681851" y="5966823"/>
              <a:ext cx="492921" cy="398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 name="Google Shape;76;p5">
            <a:extLst>
              <a:ext uri="{FF2B5EF4-FFF2-40B4-BE49-F238E27FC236}">
                <a16:creationId xmlns:a16="http://schemas.microsoft.com/office/drawing/2014/main" id="{118288D4-E5E8-4C94-998F-02B6B068B3E7}"/>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3" name="Google Shape;78;p5">
            <a:extLst>
              <a:ext uri="{FF2B5EF4-FFF2-40B4-BE49-F238E27FC236}">
                <a16:creationId xmlns:a16="http://schemas.microsoft.com/office/drawing/2014/main" id="{36EAD53A-0342-428D-9092-1A4C2D33F345}"/>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10" name="Google Shape;156;g125f8f40711_0_119">
            <a:extLst>
              <a:ext uri="{FF2B5EF4-FFF2-40B4-BE49-F238E27FC236}">
                <a16:creationId xmlns:a16="http://schemas.microsoft.com/office/drawing/2014/main" id="{DE7694CF-B10F-4568-8188-D5926FDA1310}"/>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⑨完了し、以下の画面が表示されたら　　　をクリックします。</a:t>
            </a:r>
          </a:p>
        </p:txBody>
      </p:sp>
      <p:pic>
        <p:nvPicPr>
          <p:cNvPr id="20" name="図 19">
            <a:extLst>
              <a:ext uri="{FF2B5EF4-FFF2-40B4-BE49-F238E27FC236}">
                <a16:creationId xmlns:a16="http://schemas.microsoft.com/office/drawing/2014/main" id="{D504453A-CE9F-4B82-B2EB-DAFFD73AE0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92719" y="1182423"/>
            <a:ext cx="459177" cy="262556"/>
          </a:xfrm>
          <a:prstGeom prst="rect">
            <a:avLst/>
          </a:prstGeom>
        </p:spPr>
      </p:pic>
    </p:spTree>
    <p:extLst>
      <p:ext uri="{BB962C8B-B14F-4D97-AF65-F5344CB8AC3E}">
        <p14:creationId xmlns:p14="http://schemas.microsoft.com/office/powerpoint/2010/main" val="224771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dk1"/>
                </a:solidFill>
                <a:latin typeface="Meiryo"/>
                <a:ea typeface="Meiryo"/>
                <a:cs typeface="Meiryo"/>
                <a:sym typeface="Meiryo"/>
              </a:rPr>
              <a:t>スマートレビュー</a:t>
            </a:r>
            <a:endParaRPr lang="en-US" altLang="ja-JP" sz="2800" b="1" dirty="0">
              <a:solidFill>
                <a:schemeClr val="dk1"/>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1477328"/>
          </a:xfrm>
          <a:prstGeom prst="rect">
            <a:avLst/>
          </a:prstGeom>
          <a:noFill/>
        </p:spPr>
        <p:txBody>
          <a:bodyPr wrap="none" rtlCol="0">
            <a:spAutoFit/>
          </a:bodyPr>
          <a:lstStyle/>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スマートレビュー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評価入力ページまでアクセスする</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個別に入力と確定を行う</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一括で入力と確定を行う</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差し戻しを行う</a:t>
            </a:r>
          </a:p>
        </p:txBody>
      </p:sp>
    </p:spTree>
    <p:extLst>
      <p:ext uri="{BB962C8B-B14F-4D97-AF65-F5344CB8AC3E}">
        <p14:creationId xmlns:p14="http://schemas.microsoft.com/office/powerpoint/2010/main" val="302266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E32DE8A-C2D9-5BC6-5A34-C5079EB4D9AF}"/>
              </a:ext>
            </a:extLst>
          </p:cNvPr>
          <p:cNvPicPr>
            <a:picLocks noChangeAspect="1"/>
          </p:cNvPicPr>
          <p:nvPr/>
        </p:nvPicPr>
        <p:blipFill>
          <a:blip r:embed="rId2"/>
          <a:stretch>
            <a:fillRect/>
          </a:stretch>
        </p:blipFill>
        <p:spPr>
          <a:xfrm>
            <a:off x="640705" y="2718973"/>
            <a:ext cx="6404037" cy="3314012"/>
          </a:xfrm>
          <a:prstGeom prst="rect">
            <a:avLst/>
          </a:prstGeom>
          <a:ln>
            <a:solidFill>
              <a:schemeClr val="tx1"/>
            </a:solidFill>
          </a:ln>
        </p:spPr>
      </p:pic>
      <p:grpSp>
        <p:nvGrpSpPr>
          <p:cNvPr id="2" name="グループ化 1">
            <a:extLst>
              <a:ext uri="{FF2B5EF4-FFF2-40B4-BE49-F238E27FC236}">
                <a16:creationId xmlns:a16="http://schemas.microsoft.com/office/drawing/2014/main" id="{A0AB6C87-546B-40F4-A7F3-4C9B1BE35D41}"/>
              </a:ext>
            </a:extLst>
          </p:cNvPr>
          <p:cNvGrpSpPr/>
          <p:nvPr/>
        </p:nvGrpSpPr>
        <p:grpSpPr>
          <a:xfrm>
            <a:off x="4404146" y="3054845"/>
            <a:ext cx="4942214" cy="2824072"/>
            <a:chOff x="4934533" y="1736336"/>
            <a:chExt cx="6799195" cy="3885184"/>
          </a:xfrm>
        </p:grpSpPr>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B0D6C843-9B78-8BF3-828A-00332F169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533" y="2190991"/>
              <a:ext cx="6799195" cy="3430529"/>
            </a:xfrm>
            <a:prstGeom prst="rect">
              <a:avLst/>
            </a:prstGeom>
          </p:spPr>
        </p:pic>
        <p:sp>
          <p:nvSpPr>
            <p:cNvPr id="16" name="正方形/長方形 15">
              <a:extLst>
                <a:ext uri="{FF2B5EF4-FFF2-40B4-BE49-F238E27FC236}">
                  <a16:creationId xmlns:a16="http://schemas.microsoft.com/office/drawing/2014/main" id="{8FE4FC30-AA74-80B5-5371-AD625DECBC92}"/>
                </a:ext>
              </a:extLst>
            </p:cNvPr>
            <p:cNvSpPr/>
            <p:nvPr/>
          </p:nvSpPr>
          <p:spPr>
            <a:xfrm>
              <a:off x="7168049" y="1736336"/>
              <a:ext cx="903153" cy="333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D82DDCA7-218C-5E46-113B-6E516B093616}"/>
                </a:ext>
              </a:extLst>
            </p:cNvPr>
            <p:cNvCxnSpPr>
              <a:cxnSpLocks/>
              <a:stCxn id="16" idx="2"/>
            </p:cNvCxnSpPr>
            <p:nvPr/>
          </p:nvCxnSpPr>
          <p:spPr>
            <a:xfrm>
              <a:off x="7619625" y="2070113"/>
              <a:ext cx="0" cy="462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Google Shape;76;p5">
            <a:extLst>
              <a:ext uri="{FF2B5EF4-FFF2-40B4-BE49-F238E27FC236}">
                <a16:creationId xmlns:a16="http://schemas.microsoft.com/office/drawing/2014/main" id="{614210E7-D98A-461E-A8EB-95DB9C1762E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0" name="Google Shape;78;p5">
            <a:extLst>
              <a:ext uri="{FF2B5EF4-FFF2-40B4-BE49-F238E27FC236}">
                <a16:creationId xmlns:a16="http://schemas.microsoft.com/office/drawing/2014/main" id="{2AB831FA-F8AB-4477-B3C4-C67C987B4E9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一括で入力と確定を行う</a:t>
            </a:r>
            <a:endParaRPr lang="ja-JP" altLang="en-US" sz="1400" b="1" i="0" u="none" strike="noStrike" cap="none" dirty="0">
              <a:solidFill>
                <a:srgbClr val="000000"/>
              </a:solidFill>
              <a:latin typeface="Meiryo"/>
              <a:ea typeface="Meiryo"/>
              <a:cs typeface="Meiryo"/>
              <a:sym typeface="Meiryo"/>
            </a:endParaRPr>
          </a:p>
        </p:txBody>
      </p:sp>
      <p:grpSp>
        <p:nvGrpSpPr>
          <p:cNvPr id="11" name="グループ化 10">
            <a:extLst>
              <a:ext uri="{FF2B5EF4-FFF2-40B4-BE49-F238E27FC236}">
                <a16:creationId xmlns:a16="http://schemas.microsoft.com/office/drawing/2014/main" id="{AA99C5AE-420D-4B2C-9597-BD6274A62928}"/>
              </a:ext>
            </a:extLst>
          </p:cNvPr>
          <p:cNvGrpSpPr/>
          <p:nvPr/>
        </p:nvGrpSpPr>
        <p:grpSpPr>
          <a:xfrm>
            <a:off x="640705" y="979083"/>
            <a:ext cx="10910589" cy="1621877"/>
            <a:chOff x="471710" y="4947884"/>
            <a:chExt cx="10910589" cy="1621877"/>
          </a:xfrm>
        </p:grpSpPr>
        <p:sp>
          <p:nvSpPr>
            <p:cNvPr id="13" name="Google Shape;448;p29">
              <a:extLst>
                <a:ext uri="{FF2B5EF4-FFF2-40B4-BE49-F238E27FC236}">
                  <a16:creationId xmlns:a16="http://schemas.microsoft.com/office/drawing/2014/main" id="{4FF17970-3CB0-4CB9-86DF-5AB403F48E6D}"/>
                </a:ext>
              </a:extLst>
            </p:cNvPr>
            <p:cNvSpPr/>
            <p:nvPr/>
          </p:nvSpPr>
          <p:spPr>
            <a:xfrm>
              <a:off x="471710" y="4947884"/>
              <a:ext cx="10839035" cy="162187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4" name="Google Shape;159;g125f8f40711_0_119">
              <a:extLst>
                <a:ext uri="{FF2B5EF4-FFF2-40B4-BE49-F238E27FC236}">
                  <a16:creationId xmlns:a16="http://schemas.microsoft.com/office/drawing/2014/main" id="{ED4E8313-7CF3-4F91-836F-B639FC4B87E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8" name="Google Shape;161;g125f8f40711_0_119">
              <a:extLst>
                <a:ext uri="{FF2B5EF4-FFF2-40B4-BE49-F238E27FC236}">
                  <a16:creationId xmlns:a16="http://schemas.microsoft.com/office/drawing/2014/main" id="{07FD140F-E226-4BBF-8ECF-8CA4268643E2}"/>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19" name="Google Shape;159;g125f8f40711_0_119">
              <a:extLst>
                <a:ext uri="{FF2B5EF4-FFF2-40B4-BE49-F238E27FC236}">
                  <a16:creationId xmlns:a16="http://schemas.microsoft.com/office/drawing/2014/main" id="{0584F224-A1AE-47DC-BAFA-25DFA87282D0}"/>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r>
                <a:rPr lang="ja-JP" altLang="en-US" b="1" i="1" u="none" strike="noStrike" cap="none" dirty="0">
                  <a:solidFill>
                    <a:srgbClr val="C96F06"/>
                  </a:solidFill>
                  <a:latin typeface="メイリオ" panose="020B0604030504040204" pitchFamily="50" charset="-128"/>
                  <a:ea typeface="メイリオ" panose="020B0604030504040204" pitchFamily="50" charset="-128"/>
                  <a:cs typeface="Meiryo"/>
                  <a:sym typeface="Meiryo"/>
                </a:rPr>
                <a:t>調整マップについて</a:t>
              </a:r>
              <a:endParaRPr lang="ja-JP" altLang="en-US" sz="1800" b="1" i="0" u="none" strike="noStrike" cap="none" dirty="0">
                <a:solidFill>
                  <a:srgbClr val="C96F06"/>
                </a:solidFill>
                <a:latin typeface="Meiryo"/>
                <a:ea typeface="Meiryo"/>
                <a:cs typeface="Meiryo"/>
                <a:sym typeface="Meiryo"/>
              </a:endParaRPr>
            </a:p>
          </p:txBody>
        </p:sp>
        <p:sp>
          <p:nvSpPr>
            <p:cNvPr id="20" name="Google Shape;160;g125f8f40711_0_119">
              <a:extLst>
                <a:ext uri="{FF2B5EF4-FFF2-40B4-BE49-F238E27FC236}">
                  <a16:creationId xmlns:a16="http://schemas.microsoft.com/office/drawing/2014/main" id="{0B213ED7-4E24-44ED-9865-E21267C83937}"/>
                </a:ext>
              </a:extLst>
            </p:cNvPr>
            <p:cNvSpPr txBox="1"/>
            <p:nvPr/>
          </p:nvSpPr>
          <p:spPr>
            <a:xfrm>
              <a:off x="745499" y="5437101"/>
              <a:ext cx="10636800" cy="1046400"/>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調整マップボタンから選択できる調整マップを利用することで、特定の項目の分布を確認しながら入力内容の変更が行えます。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顔写真をドラッグして変更したい値に移動させることで、自身が入力できる被評価者の評価を比較しながら評価を決めることが可能となります。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顔写真を移動させて評価を変更後、　　　　 をクリックして反映します。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400" b="1" u="sng" dirty="0">
                  <a:solidFill>
                    <a:srgbClr val="FF0000"/>
                  </a:solidFill>
                  <a:latin typeface="メイリオ" panose="020B0604030504040204" pitchFamily="50" charset="-128"/>
                  <a:ea typeface="メイリオ" panose="020B0604030504040204" pitchFamily="50" charset="-128"/>
                </a:rPr>
                <a:t>一度変更を反映すると値が上書きされ、以前の入力内容に戻すことはできません。十分ご確認の上、保存を行ってください。</a:t>
              </a:r>
            </a:p>
          </p:txBody>
        </p:sp>
      </p:grpSp>
      <p:pic>
        <p:nvPicPr>
          <p:cNvPr id="23" name="図 22">
            <a:extLst>
              <a:ext uri="{FF2B5EF4-FFF2-40B4-BE49-F238E27FC236}">
                <a16:creationId xmlns:a16="http://schemas.microsoft.com/office/drawing/2014/main" id="{D0DC8627-3F2F-4650-9F96-7339DF30F566}"/>
              </a:ext>
            </a:extLst>
          </p:cNvPr>
          <p:cNvPicPr>
            <a:picLocks noChangeAspect="1"/>
          </p:cNvPicPr>
          <p:nvPr/>
        </p:nvPicPr>
        <p:blipFill rotWithShape="1">
          <a:blip r:embed="rId5">
            <a:extLst>
              <a:ext uri="{28A0092B-C50C-407E-A947-70E740481C1C}">
                <a14:useLocalDpi xmlns:a14="http://schemas.microsoft.com/office/drawing/2010/main" val="0"/>
              </a:ext>
            </a:extLst>
          </a:blip>
          <a:srcRect l="3523" t="9250" r="5281" b="12182"/>
          <a:stretch/>
        </p:blipFill>
        <p:spPr>
          <a:xfrm>
            <a:off x="3412204" y="1886803"/>
            <a:ext cx="687416" cy="249594"/>
          </a:xfrm>
          <a:prstGeom prst="rect">
            <a:avLst/>
          </a:prstGeom>
        </p:spPr>
      </p:pic>
    </p:spTree>
    <p:extLst>
      <p:ext uri="{BB962C8B-B14F-4D97-AF65-F5344CB8AC3E}">
        <p14:creationId xmlns:p14="http://schemas.microsoft.com/office/powerpoint/2010/main" val="154918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9A2A9F2D-7DB2-407A-9B90-A5CF98A36E45}"/>
              </a:ext>
            </a:extLst>
          </p:cNvPr>
          <p:cNvSpPr txBox="1"/>
          <p:nvPr/>
        </p:nvSpPr>
        <p:spPr>
          <a:xfrm>
            <a:off x="6167550" y="1217858"/>
            <a:ext cx="5277497" cy="2031285"/>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➁差し戻し先を確認します。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差し戻し先の人へ通知送信するかどうかをチェックし、必要であればコメントを入力します。（</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差し戻し時に入力したメッセージを自分へ通知する場合は、「自分宛に送信する」にチェックを入れてください。</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差し戻し時に入力したメッセージは、メール送信履歴には残りません。</a:t>
            </a:r>
            <a:endParaRPr lang="en-US" altLang="ja-JP" sz="14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EA655684-4478-475B-9EB7-2B4E6361F738}"/>
              </a:ext>
            </a:extLst>
          </p:cNvPr>
          <p:cNvGrpSpPr/>
          <p:nvPr/>
        </p:nvGrpSpPr>
        <p:grpSpPr>
          <a:xfrm>
            <a:off x="599865" y="1636648"/>
            <a:ext cx="5277498" cy="3070229"/>
            <a:chOff x="599865" y="2113231"/>
            <a:chExt cx="5277498" cy="3070229"/>
          </a:xfrm>
        </p:grpSpPr>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FA8C84B3-A96D-4875-B73A-7330384BB0E5}"/>
                </a:ext>
              </a:extLst>
            </p:cNvPr>
            <p:cNvPicPr>
              <a:picLocks noChangeAspect="1"/>
            </p:cNvPicPr>
            <p:nvPr/>
          </p:nvPicPr>
          <p:blipFill>
            <a:blip r:embed="rId2"/>
            <a:stretch>
              <a:fillRect/>
            </a:stretch>
          </p:blipFill>
          <p:spPr>
            <a:xfrm>
              <a:off x="599865" y="2113231"/>
              <a:ext cx="5277498" cy="3070229"/>
            </a:xfrm>
            <a:prstGeom prst="rect">
              <a:avLst/>
            </a:prstGeom>
            <a:ln>
              <a:solidFill>
                <a:schemeClr val="tx1"/>
              </a:solidFill>
            </a:ln>
          </p:spPr>
        </p:pic>
        <p:sp>
          <p:nvSpPr>
            <p:cNvPr id="21" name="Google Shape;600;p14">
              <a:extLst>
                <a:ext uri="{FF2B5EF4-FFF2-40B4-BE49-F238E27FC236}">
                  <a16:creationId xmlns:a16="http://schemas.microsoft.com/office/drawing/2014/main" id="{01A93886-2A61-0CE6-A2C0-C48F9B209D38}"/>
                </a:ext>
              </a:extLst>
            </p:cNvPr>
            <p:cNvSpPr/>
            <p:nvPr/>
          </p:nvSpPr>
          <p:spPr>
            <a:xfrm>
              <a:off x="5140199" y="2264081"/>
              <a:ext cx="518922" cy="2368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rebuchet MS"/>
                <a:buNone/>
              </a:pPr>
              <a:endParaRPr sz="1800" dirty="0">
                <a:solidFill>
                  <a:schemeClr val="lt1"/>
                </a:solidFill>
                <a:latin typeface="Trebuchet MS"/>
                <a:ea typeface="Trebuchet MS"/>
                <a:cs typeface="Trebuchet MS"/>
                <a:sym typeface="Trebuchet MS"/>
              </a:endParaRPr>
            </a:p>
          </p:txBody>
        </p:sp>
      </p:grpSp>
      <p:sp>
        <p:nvSpPr>
          <p:cNvPr id="9" name="Google Shape;76;p5">
            <a:extLst>
              <a:ext uri="{FF2B5EF4-FFF2-40B4-BE49-F238E27FC236}">
                <a16:creationId xmlns:a16="http://schemas.microsoft.com/office/drawing/2014/main" id="{7B0769C1-7526-4F6F-8F1A-AEF018932CC7}"/>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1" name="Google Shape;78;p5">
            <a:extLst>
              <a:ext uri="{FF2B5EF4-FFF2-40B4-BE49-F238E27FC236}">
                <a16:creationId xmlns:a16="http://schemas.microsoft.com/office/drawing/2014/main" id="{8FFC0CFC-6523-4E2A-84C3-49910FD203C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rgbClr val="000000"/>
                </a:solidFill>
                <a:latin typeface="Meiryo"/>
                <a:ea typeface="Meiryo"/>
                <a:cs typeface="Meiryo"/>
                <a:sym typeface="Meiryo"/>
              </a:rPr>
              <a:t>5</a:t>
            </a:r>
            <a:r>
              <a:rPr lang="en-US" sz="1400" b="1" i="0" u="none" strike="noStrike" cap="none" dirty="0">
                <a:solidFill>
                  <a:srgbClr val="000000"/>
                </a:solidFill>
                <a:latin typeface="Meiryo"/>
                <a:ea typeface="Meiryo"/>
                <a:cs typeface="Meiryo"/>
                <a:sym typeface="Meiryo"/>
              </a:rPr>
              <a:t>. </a:t>
            </a:r>
            <a:r>
              <a:rPr lang="ja-JP" altLang="en-US" sz="1400" b="1" dirty="0">
                <a:latin typeface="メイリオ" panose="020B0604030504040204" pitchFamily="50" charset="-128"/>
                <a:ea typeface="メイリオ" panose="020B0604030504040204" pitchFamily="50" charset="-128"/>
              </a:rPr>
              <a:t>差し戻しを行う</a:t>
            </a:r>
            <a:endParaRPr sz="1400" b="1" i="0" u="none" strike="noStrike" cap="none" dirty="0">
              <a:solidFill>
                <a:srgbClr val="000000"/>
              </a:solidFill>
              <a:latin typeface="Meiryo"/>
              <a:ea typeface="Meiryo"/>
              <a:cs typeface="Meiryo"/>
              <a:sym typeface="Meiryo"/>
            </a:endParaRPr>
          </a:p>
        </p:txBody>
      </p:sp>
      <p:sp>
        <p:nvSpPr>
          <p:cNvPr id="10" name="Google Shape;156;g125f8f40711_0_119">
            <a:extLst>
              <a:ext uri="{FF2B5EF4-FFF2-40B4-BE49-F238E27FC236}">
                <a16:creationId xmlns:a16="http://schemas.microsoft.com/office/drawing/2014/main" id="{97F8619D-C5AD-4AF2-833E-3E94E2496E77}"/>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①画面右上の　　　　　 をクリックします。</a:t>
            </a:r>
          </a:p>
        </p:txBody>
      </p:sp>
      <p:pic>
        <p:nvPicPr>
          <p:cNvPr id="14" name="図 13">
            <a:extLst>
              <a:ext uri="{FF2B5EF4-FFF2-40B4-BE49-F238E27FC236}">
                <a16:creationId xmlns:a16="http://schemas.microsoft.com/office/drawing/2014/main" id="{1ACE786C-A737-4B79-B1C5-7F95F659B638}"/>
              </a:ext>
            </a:extLst>
          </p:cNvPr>
          <p:cNvPicPr>
            <a:picLocks noChangeAspect="1"/>
          </p:cNvPicPr>
          <p:nvPr/>
        </p:nvPicPr>
        <p:blipFill>
          <a:blip r:embed="rId3"/>
          <a:stretch>
            <a:fillRect/>
          </a:stretch>
        </p:blipFill>
        <p:spPr>
          <a:xfrm>
            <a:off x="1926396" y="1083000"/>
            <a:ext cx="896627" cy="364482"/>
          </a:xfrm>
          <a:prstGeom prst="rect">
            <a:avLst/>
          </a:prstGeom>
        </p:spPr>
      </p:pic>
    </p:spTree>
    <p:extLst>
      <p:ext uri="{BB962C8B-B14F-4D97-AF65-F5344CB8AC3E}">
        <p14:creationId xmlns:p14="http://schemas.microsoft.com/office/powerpoint/2010/main" val="27191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E1F33F-F2A8-4247-B570-35011703AD85}"/>
              </a:ext>
            </a:extLst>
          </p:cNvPr>
          <p:cNvPicPr>
            <a:picLocks noChangeAspect="1"/>
          </p:cNvPicPr>
          <p:nvPr/>
        </p:nvPicPr>
        <p:blipFill>
          <a:blip r:embed="rId2"/>
          <a:stretch>
            <a:fillRect/>
          </a:stretch>
        </p:blipFill>
        <p:spPr>
          <a:xfrm>
            <a:off x="729624" y="1598641"/>
            <a:ext cx="4077999" cy="3265606"/>
          </a:xfrm>
          <a:prstGeom prst="rect">
            <a:avLst/>
          </a:prstGeom>
        </p:spPr>
      </p:pic>
      <p:pic>
        <p:nvPicPr>
          <p:cNvPr id="7" name="図 6">
            <a:extLst>
              <a:ext uri="{FF2B5EF4-FFF2-40B4-BE49-F238E27FC236}">
                <a16:creationId xmlns:a16="http://schemas.microsoft.com/office/drawing/2014/main" id="{D72B3EC4-C86B-4277-BEB8-F2AF97759E9B}"/>
              </a:ext>
            </a:extLst>
          </p:cNvPr>
          <p:cNvPicPr>
            <a:picLocks noChangeAspect="1"/>
          </p:cNvPicPr>
          <p:nvPr/>
        </p:nvPicPr>
        <p:blipFill>
          <a:blip r:embed="rId3"/>
          <a:stretch>
            <a:fillRect/>
          </a:stretch>
        </p:blipFill>
        <p:spPr>
          <a:xfrm>
            <a:off x="1961356" y="1150560"/>
            <a:ext cx="807268" cy="312053"/>
          </a:xfrm>
          <a:prstGeom prst="rect">
            <a:avLst/>
          </a:prstGeom>
        </p:spPr>
      </p:pic>
      <p:pic>
        <p:nvPicPr>
          <p:cNvPr id="24" name="図 23">
            <a:extLst>
              <a:ext uri="{FF2B5EF4-FFF2-40B4-BE49-F238E27FC236}">
                <a16:creationId xmlns:a16="http://schemas.microsoft.com/office/drawing/2014/main" id="{69E75D64-6671-4803-95D7-34C54EB383F1}"/>
              </a:ext>
            </a:extLst>
          </p:cNvPr>
          <p:cNvPicPr>
            <a:picLocks noChangeAspect="1"/>
          </p:cNvPicPr>
          <p:nvPr/>
        </p:nvPicPr>
        <p:blipFill>
          <a:blip r:embed="rId3"/>
          <a:stretch>
            <a:fillRect/>
          </a:stretch>
        </p:blipFill>
        <p:spPr>
          <a:xfrm>
            <a:off x="1074850" y="5733933"/>
            <a:ext cx="690858" cy="267054"/>
          </a:xfrm>
          <a:prstGeom prst="rect">
            <a:avLst/>
          </a:prstGeom>
        </p:spPr>
      </p:pic>
      <p:sp>
        <p:nvSpPr>
          <p:cNvPr id="14" name="Google Shape;76;p5">
            <a:extLst>
              <a:ext uri="{FF2B5EF4-FFF2-40B4-BE49-F238E27FC236}">
                <a16:creationId xmlns:a16="http://schemas.microsoft.com/office/drawing/2014/main" id="{CC5B20BF-B0DE-48C4-9ED8-133A27930147}"/>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5" name="Google Shape;78;p5">
            <a:extLst>
              <a:ext uri="{FF2B5EF4-FFF2-40B4-BE49-F238E27FC236}">
                <a16:creationId xmlns:a16="http://schemas.microsoft.com/office/drawing/2014/main" id="{59FBB9FB-B440-4236-BCB9-E455B7E0CD2F}"/>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rgbClr val="000000"/>
                </a:solidFill>
                <a:latin typeface="Meiryo"/>
                <a:ea typeface="Meiryo"/>
                <a:cs typeface="Meiryo"/>
                <a:sym typeface="Meiryo"/>
              </a:rPr>
              <a:t>5</a:t>
            </a:r>
            <a:r>
              <a:rPr lang="en-US" altLang="ja-JP" sz="1400" b="1" i="0" u="none" strike="noStrike" cap="none" dirty="0">
                <a:solidFill>
                  <a:srgbClr val="000000"/>
                </a:solidFill>
                <a:latin typeface="Meiryo"/>
                <a:ea typeface="Meiryo"/>
                <a:cs typeface="Meiryo"/>
                <a:sym typeface="Meiryo"/>
              </a:rPr>
              <a:t>. </a:t>
            </a:r>
            <a:r>
              <a:rPr lang="ja-JP" altLang="en-US" sz="1400" b="1" dirty="0">
                <a:latin typeface="メイリオ" panose="020B0604030504040204" pitchFamily="50" charset="-128"/>
                <a:ea typeface="メイリオ" panose="020B0604030504040204" pitchFamily="50" charset="-128"/>
              </a:rPr>
              <a:t>差し戻しを行う</a:t>
            </a:r>
            <a:endParaRPr lang="ja-JP" altLang="en-US" sz="1400" b="1" i="0" u="none" strike="noStrike" cap="none" dirty="0">
              <a:solidFill>
                <a:srgbClr val="000000"/>
              </a:solidFill>
              <a:latin typeface="Meiryo"/>
              <a:ea typeface="Meiryo"/>
              <a:cs typeface="Meiryo"/>
              <a:sym typeface="Meiryo"/>
            </a:endParaRPr>
          </a:p>
        </p:txBody>
      </p:sp>
      <p:sp>
        <p:nvSpPr>
          <p:cNvPr id="16" name="Google Shape;156;g125f8f40711_0_119">
            <a:extLst>
              <a:ext uri="{FF2B5EF4-FFF2-40B4-BE49-F238E27FC236}">
                <a16:creationId xmlns:a16="http://schemas.microsoft.com/office/drawing/2014/main" id="{6D7569D5-9868-44DF-859F-EF087EF08F94}"/>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➂画面右上の　　　　　 をクリックします。</a:t>
            </a:r>
          </a:p>
        </p:txBody>
      </p:sp>
      <p:grpSp>
        <p:nvGrpSpPr>
          <p:cNvPr id="22" name="グループ化 21">
            <a:extLst>
              <a:ext uri="{FF2B5EF4-FFF2-40B4-BE49-F238E27FC236}">
                <a16:creationId xmlns:a16="http://schemas.microsoft.com/office/drawing/2014/main" id="{D73258A9-A85E-4072-8C88-E382EC22980F}"/>
              </a:ext>
            </a:extLst>
          </p:cNvPr>
          <p:cNvGrpSpPr/>
          <p:nvPr/>
        </p:nvGrpSpPr>
        <p:grpSpPr>
          <a:xfrm>
            <a:off x="818502" y="5257575"/>
            <a:ext cx="10910589" cy="943578"/>
            <a:chOff x="471710" y="4947884"/>
            <a:chExt cx="10910589" cy="943578"/>
          </a:xfrm>
        </p:grpSpPr>
        <p:sp>
          <p:nvSpPr>
            <p:cNvPr id="25" name="Google Shape;448;p29">
              <a:extLst>
                <a:ext uri="{FF2B5EF4-FFF2-40B4-BE49-F238E27FC236}">
                  <a16:creationId xmlns:a16="http://schemas.microsoft.com/office/drawing/2014/main" id="{599F1F2D-B327-411B-B268-78A7C679B2F5}"/>
                </a:ext>
              </a:extLst>
            </p:cNvPr>
            <p:cNvSpPr/>
            <p:nvPr/>
          </p:nvSpPr>
          <p:spPr>
            <a:xfrm>
              <a:off x="471710" y="4947884"/>
              <a:ext cx="10839035" cy="94357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6" name="Google Shape;159;g125f8f40711_0_119">
              <a:extLst>
                <a:ext uri="{FF2B5EF4-FFF2-40B4-BE49-F238E27FC236}">
                  <a16:creationId xmlns:a16="http://schemas.microsoft.com/office/drawing/2014/main" id="{09483C5A-6C6F-47C8-B8F6-B856CC8394C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7" name="Google Shape;161;g125f8f40711_0_119">
              <a:extLst>
                <a:ext uri="{FF2B5EF4-FFF2-40B4-BE49-F238E27FC236}">
                  <a16:creationId xmlns:a16="http://schemas.microsoft.com/office/drawing/2014/main" id="{326A372A-B719-4AC1-87E4-7581854B404F}"/>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28" name="Google Shape;159;g125f8f40711_0_119">
              <a:extLst>
                <a:ext uri="{FF2B5EF4-FFF2-40B4-BE49-F238E27FC236}">
                  <a16:creationId xmlns:a16="http://schemas.microsoft.com/office/drawing/2014/main" id="{C0E87B50-9215-4D90-9DE7-1A5DB3A64E0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9" name="Google Shape;160;g125f8f40711_0_119">
              <a:extLst>
                <a:ext uri="{FF2B5EF4-FFF2-40B4-BE49-F238E27FC236}">
                  <a16:creationId xmlns:a16="http://schemas.microsoft.com/office/drawing/2014/main" id="{48029B17-2BD3-431F-8D02-3E886746D24F}"/>
                </a:ext>
              </a:extLst>
            </p:cNvPr>
            <p:cNvSpPr txBox="1"/>
            <p:nvPr/>
          </p:nvSpPr>
          <p:spPr>
            <a:xfrm>
              <a:off x="745499" y="5437101"/>
              <a:ext cx="1063680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　　　　をクリックした時点で差し戻しを確定します。</a:t>
              </a:r>
              <a:endParaRPr lang="ja-JP" altLang="en-US" sz="1200" u="sng"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8618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3C081E3-CED5-DB30-C103-AB7D8068EE89}"/>
              </a:ext>
            </a:extLst>
          </p:cNvPr>
          <p:cNvSpPr/>
          <p:nvPr/>
        </p:nvSpPr>
        <p:spPr>
          <a:xfrm>
            <a:off x="547650" y="1450623"/>
            <a:ext cx="9380041" cy="369332"/>
          </a:xfrm>
          <a:prstGeom prst="rect">
            <a:avLst/>
          </a:prstGeom>
        </p:spPr>
        <p:txBody>
          <a:bodyPr wrap="square">
            <a:spAutoFit/>
          </a:bodyPr>
          <a:lstStyle/>
          <a:p>
            <a:r>
              <a:rPr lang="ja-JP" altLang="en-US" b="1" dirty="0">
                <a:solidFill>
                  <a:srgbClr val="FFC000"/>
                </a:solidFill>
                <a:latin typeface="メイリオ" panose="020B0604030504040204" pitchFamily="50" charset="-128"/>
                <a:ea typeface="メイリオ" panose="020B0604030504040204" pitchFamily="50" charset="-128"/>
              </a:rPr>
              <a:t>●</a:t>
            </a:r>
            <a:r>
              <a:rPr lang="en-US" altLang="ja-JP" b="1" dirty="0">
                <a:solidFill>
                  <a:srgbClr val="FFC000"/>
                </a:solidFill>
                <a:latin typeface="メイリオ" panose="020B0604030504040204" pitchFamily="50" charset="-128"/>
                <a:ea typeface="メイリオ" panose="020B0604030504040204" pitchFamily="50" charset="-128"/>
              </a:rPr>
              <a:t> </a:t>
            </a:r>
            <a:r>
              <a:rPr lang="ja-JP" altLang="en-US" b="1" dirty="0">
                <a:solidFill>
                  <a:srgbClr val="FFC000"/>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rgbClr val="FFC000"/>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1306817" y="2107770"/>
            <a:ext cx="6780543"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承認作業の効率化（</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顔写真を見ながら評価できる</a:t>
            </a:r>
            <a:endPar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1314076" y="3844946"/>
            <a:ext cx="6774441"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latin typeface="メイリオ" panose="020B0604030504040204" pitchFamily="50" charset="-128"/>
                <a:ea typeface="メイリオ" panose="020B0604030504040204" pitchFamily="50" charset="-128"/>
              </a:rPr>
              <a:t> 「確定」ボタン一つで提出完了</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1794006"/>
            <a:ext cx="7264868"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●評価者（</a:t>
            </a:r>
            <a:r>
              <a:rPr lang="ja-JP" altLang="en-US" sz="1600" b="1" dirty="0">
                <a:solidFill>
                  <a:srgbClr val="002060"/>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rgbClr val="002060"/>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23377" y="3560211"/>
            <a:ext cx="7300439"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●被評価者</a:t>
            </a:r>
            <a:r>
              <a:rPr lang="ja-JP" altLang="en-US" sz="1600" b="1" dirty="0">
                <a:solidFill>
                  <a:srgbClr val="002060"/>
                </a:solidFill>
                <a:latin typeface="メイリオ" panose="020B0604030504040204" pitchFamily="50" charset="-128"/>
                <a:ea typeface="メイリオ" panose="020B0604030504040204" pitchFamily="50" charset="-128"/>
              </a:rPr>
              <a:t>の操作</a:t>
            </a:r>
            <a:endParaRPr kumimoji="1" lang="ja-JP" altLang="en-US" sz="1600" b="1" dirty="0">
              <a:solidFill>
                <a:srgbClr val="002060"/>
              </a:solidFill>
              <a:latin typeface="メイリオ" panose="020B0604030504040204" pitchFamily="50" charset="-128"/>
              <a:ea typeface="メイリオ" panose="020B0604030504040204" pitchFamily="50" charset="-128"/>
            </a:endParaRPr>
          </a:p>
        </p:txBody>
      </p:sp>
      <p:sp>
        <p:nvSpPr>
          <p:cNvPr id="10" name="Google Shape;76;p5">
            <a:extLst>
              <a:ext uri="{FF2B5EF4-FFF2-40B4-BE49-F238E27FC236}">
                <a16:creationId xmlns:a16="http://schemas.microsoft.com/office/drawing/2014/main" id="{E44292A9-04AA-49E6-A20A-6437690130D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860419"/>
            <a:ext cx="11398544" cy="646290"/>
          </a:xfrm>
          <a:prstGeom prst="rect">
            <a:avLst/>
          </a:prstGeom>
          <a:noFill/>
          <a:ln>
            <a:noFill/>
          </a:ln>
        </p:spPr>
        <p:txBody>
          <a:bodyPr spcFirstLastPara="1" wrap="square" lIns="91425" tIns="45700" rIns="91425" bIns="45700" anchor="t" anchorCtr="0">
            <a:spAutoFit/>
          </a:bodyPr>
          <a:lstStyle/>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dirty="0">
              <a:solidFill>
                <a:srgbClr val="000000"/>
              </a:solidFill>
              <a:latin typeface="メイリオ" panose="020B0604030504040204" pitchFamily="50" charset="-128"/>
              <a:ea typeface="メイリオ" panose="020B0604030504040204" pitchFamily="50" charset="-128"/>
              <a:cs typeface="Meiryo"/>
              <a:sym typeface="Meiryo"/>
            </a:endParaRPr>
          </a:p>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紙や</a:t>
            </a:r>
            <a:r>
              <a:rPr lang="en-US" altLang="ja-JP" dirty="0">
                <a:solidFill>
                  <a:srgbClr val="000000"/>
                </a:solidFill>
                <a:latin typeface="メイリオ" panose="020B0604030504040204" pitchFamily="50" charset="-128"/>
                <a:ea typeface="メイリオ" panose="020B0604030504040204" pitchFamily="50" charset="-128"/>
                <a:cs typeface="Meiryo"/>
                <a:sym typeface="Meiryo"/>
              </a:rPr>
              <a:t>Excel</a:t>
            </a:r>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059896"/>
            <a:ext cx="5198849" cy="707886"/>
          </a:xfrm>
          <a:prstGeom prst="rect">
            <a:avLst/>
          </a:prstGeom>
        </p:spPr>
        <p:txBody>
          <a:bodyPr wrap="square">
            <a:spAutoFit/>
          </a:bodyPr>
          <a:lstStyle/>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6856522" y="2324401"/>
            <a:ext cx="4381698" cy="3673180"/>
          </a:xfrm>
          <a:prstGeom prst="rect">
            <a:avLst/>
          </a:prstGeom>
        </p:spPr>
      </p:pic>
    </p:spTree>
    <p:extLst>
      <p:ext uri="{BB962C8B-B14F-4D97-AF65-F5344CB8AC3E}">
        <p14:creationId xmlns:p14="http://schemas.microsoft.com/office/powerpoint/2010/main" val="218358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76;p5">
            <a:extLst>
              <a:ext uri="{FF2B5EF4-FFF2-40B4-BE49-F238E27FC236}">
                <a16:creationId xmlns:a16="http://schemas.microsoft.com/office/drawing/2014/main" id="{900BCBC7-5FB7-43CB-A0E6-0F58DE3053AB}"/>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31" name="Google Shape;78;p5">
            <a:extLst>
              <a:ext uri="{FF2B5EF4-FFF2-40B4-BE49-F238E27FC236}">
                <a16:creationId xmlns:a16="http://schemas.microsoft.com/office/drawing/2014/main" id="{80A3A513-017C-4FA4-BF52-AB44A62764F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・イベント編集権限有り</a:t>
            </a: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2001672"/>
            <a:chOff x="584299" y="6592720"/>
            <a:chExt cx="2500055" cy="2001672"/>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215956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・イベント編集権限無し</a:t>
              </a: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78080"/>
              <a:chOff x="8062966" y="5251797"/>
              <a:chExt cx="2262417" cy="1678080"/>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アイコンの表示無し</a:t>
                </a: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sp>
        <p:nvSpPr>
          <p:cNvPr id="65" name="Google Shape;452;p29">
            <a:extLst>
              <a:ext uri="{FF2B5EF4-FFF2-40B4-BE49-F238E27FC236}">
                <a16:creationId xmlns:a16="http://schemas.microsoft.com/office/drawing/2014/main" id="{9CFE4FBC-A043-4B0D-9C02-75AE5D8DD1AF}"/>
              </a:ext>
            </a:extLst>
          </p:cNvPr>
          <p:cNvSpPr/>
          <p:nvPr/>
        </p:nvSpPr>
        <p:spPr>
          <a:xfrm>
            <a:off x="4904332" y="1885068"/>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66" name="正方形/長方形 65">
            <a:extLst>
              <a:ext uri="{FF2B5EF4-FFF2-40B4-BE49-F238E27FC236}">
                <a16:creationId xmlns:a16="http://schemas.microsoft.com/office/drawing/2014/main" id="{DDC38F61-40A8-4B9D-A731-4ADFE852265F}"/>
              </a:ext>
            </a:extLst>
          </p:cNvPr>
          <p:cNvSpPr/>
          <p:nvPr/>
        </p:nvSpPr>
        <p:spPr>
          <a:xfrm>
            <a:off x="4673286" y="2233186"/>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・閲覧権限無し</a:t>
            </a:r>
          </a:p>
        </p:txBody>
      </p:sp>
      <p:sp>
        <p:nvSpPr>
          <p:cNvPr id="67" name="正方形/長方形 66">
            <a:extLst>
              <a:ext uri="{FF2B5EF4-FFF2-40B4-BE49-F238E27FC236}">
                <a16:creationId xmlns:a16="http://schemas.microsoft.com/office/drawing/2014/main" id="{7DA11BB3-F184-4ACA-854E-9CA0B77A1607}"/>
              </a:ext>
            </a:extLst>
          </p:cNvPr>
          <p:cNvSpPr/>
          <p:nvPr/>
        </p:nvSpPr>
        <p:spPr>
          <a:xfrm>
            <a:off x="4711386" y="3312837"/>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a:t>
            </a:r>
          </a:p>
        </p:txBody>
      </p:sp>
      <p:sp>
        <p:nvSpPr>
          <p:cNvPr id="68" name="正方形/長方形 67">
            <a:extLst>
              <a:ext uri="{FF2B5EF4-FFF2-40B4-BE49-F238E27FC236}">
                <a16:creationId xmlns:a16="http://schemas.microsoft.com/office/drawing/2014/main" id="{1C139406-F8AD-4AB5-9631-C27717EDBAB9}"/>
              </a:ext>
            </a:extLst>
          </p:cNvPr>
          <p:cNvSpPr/>
          <p:nvPr/>
        </p:nvSpPr>
        <p:spPr>
          <a:xfrm>
            <a:off x="4711386" y="4431257"/>
            <a:ext cx="40155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・閲覧権限有り・編集権限有り</a:t>
            </a:r>
          </a:p>
        </p:txBody>
      </p:sp>
      <p:grpSp>
        <p:nvGrpSpPr>
          <p:cNvPr id="13" name="グループ化 12">
            <a:extLst>
              <a:ext uri="{FF2B5EF4-FFF2-40B4-BE49-F238E27FC236}">
                <a16:creationId xmlns:a16="http://schemas.microsoft.com/office/drawing/2014/main" id="{527CE4D4-DBB4-3CF5-27C3-3769569F94B3}"/>
              </a:ext>
            </a:extLst>
          </p:cNvPr>
          <p:cNvGrpSpPr/>
          <p:nvPr/>
        </p:nvGrpSpPr>
        <p:grpSpPr>
          <a:xfrm>
            <a:off x="4834748" y="3624387"/>
            <a:ext cx="4509003" cy="375749"/>
            <a:chOff x="4834748" y="3624387"/>
            <a:chExt cx="4509003" cy="375749"/>
          </a:xfrm>
        </p:grpSpPr>
        <p:pic>
          <p:nvPicPr>
            <p:cNvPr id="5" name="図 4">
              <a:extLst>
                <a:ext uri="{FF2B5EF4-FFF2-40B4-BE49-F238E27FC236}">
                  <a16:creationId xmlns:a16="http://schemas.microsoft.com/office/drawing/2014/main" id="{CFA0AE14-18AD-EB3D-036E-9F87F4A58060}"/>
                </a:ext>
              </a:extLst>
            </p:cNvPr>
            <p:cNvPicPr>
              <a:picLocks noChangeAspect="1"/>
            </p:cNvPicPr>
            <p:nvPr/>
          </p:nvPicPr>
          <p:blipFill>
            <a:blip r:embed="rId5"/>
            <a:stretch>
              <a:fillRect/>
            </a:stretch>
          </p:blipFill>
          <p:spPr>
            <a:xfrm>
              <a:off x="4834748" y="3624387"/>
              <a:ext cx="4509003" cy="375749"/>
            </a:xfrm>
            <a:prstGeom prst="rect">
              <a:avLst/>
            </a:prstGeom>
          </p:spPr>
        </p:pic>
        <p:sp>
          <p:nvSpPr>
            <p:cNvPr id="69" name="正方形/長方形 68">
              <a:extLst>
                <a:ext uri="{FF2B5EF4-FFF2-40B4-BE49-F238E27FC236}">
                  <a16:creationId xmlns:a16="http://schemas.microsoft.com/office/drawing/2014/main" id="{2E1FFCDE-DDB6-48AC-B761-1DABA1101610}"/>
                </a:ext>
              </a:extLst>
            </p:cNvPr>
            <p:cNvSpPr/>
            <p:nvPr/>
          </p:nvSpPr>
          <p:spPr>
            <a:xfrm>
              <a:off x="8168641" y="3660719"/>
              <a:ext cx="1038700"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2" name="グループ化 11">
            <a:extLst>
              <a:ext uri="{FF2B5EF4-FFF2-40B4-BE49-F238E27FC236}">
                <a16:creationId xmlns:a16="http://schemas.microsoft.com/office/drawing/2014/main" id="{421E29B1-D390-69E8-9C7D-DC45E214DB9A}"/>
              </a:ext>
            </a:extLst>
          </p:cNvPr>
          <p:cNvGrpSpPr/>
          <p:nvPr/>
        </p:nvGrpSpPr>
        <p:grpSpPr>
          <a:xfrm>
            <a:off x="4855451" y="2549175"/>
            <a:ext cx="4364619" cy="411438"/>
            <a:chOff x="4855451" y="2549175"/>
            <a:chExt cx="4364619" cy="411438"/>
          </a:xfrm>
        </p:grpSpPr>
        <p:pic>
          <p:nvPicPr>
            <p:cNvPr id="3" name="図 2">
              <a:extLst>
                <a:ext uri="{FF2B5EF4-FFF2-40B4-BE49-F238E27FC236}">
                  <a16:creationId xmlns:a16="http://schemas.microsoft.com/office/drawing/2014/main" id="{E55AAEC6-0FD5-6FE0-99ED-6ED14FC88A18}"/>
                </a:ext>
              </a:extLst>
            </p:cNvPr>
            <p:cNvPicPr>
              <a:picLocks noChangeAspect="1"/>
            </p:cNvPicPr>
            <p:nvPr/>
          </p:nvPicPr>
          <p:blipFill>
            <a:blip r:embed="rId6"/>
            <a:stretch>
              <a:fillRect/>
            </a:stretch>
          </p:blipFill>
          <p:spPr>
            <a:xfrm>
              <a:off x="4855451" y="2549175"/>
              <a:ext cx="4323363" cy="411438"/>
            </a:xfrm>
            <a:prstGeom prst="rect">
              <a:avLst/>
            </a:prstGeom>
            <a:ln>
              <a:noFill/>
            </a:ln>
          </p:spPr>
        </p:pic>
        <p:sp>
          <p:nvSpPr>
            <p:cNvPr id="77" name="正方形/長方形 76">
              <a:extLst>
                <a:ext uri="{FF2B5EF4-FFF2-40B4-BE49-F238E27FC236}">
                  <a16:creationId xmlns:a16="http://schemas.microsoft.com/office/drawing/2014/main" id="{B783E969-2DC0-4CDF-B858-AEED3A6D9E11}"/>
                </a:ext>
              </a:extLst>
            </p:cNvPr>
            <p:cNvSpPr/>
            <p:nvPr/>
          </p:nvSpPr>
          <p:spPr>
            <a:xfrm>
              <a:off x="8168641" y="2600253"/>
              <a:ext cx="1051429"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7" name="グループ化 16">
            <a:extLst>
              <a:ext uri="{FF2B5EF4-FFF2-40B4-BE49-F238E27FC236}">
                <a16:creationId xmlns:a16="http://schemas.microsoft.com/office/drawing/2014/main" id="{8552A74F-36B3-3F11-4CB4-AE7E5BE675E5}"/>
              </a:ext>
            </a:extLst>
          </p:cNvPr>
          <p:cNvGrpSpPr/>
          <p:nvPr/>
        </p:nvGrpSpPr>
        <p:grpSpPr>
          <a:xfrm>
            <a:off x="4812601" y="4769652"/>
            <a:ext cx="6682118" cy="1336476"/>
            <a:chOff x="4812601" y="4769652"/>
            <a:chExt cx="6682118" cy="1336476"/>
          </a:xfrm>
        </p:grpSpPr>
        <p:pic>
          <p:nvPicPr>
            <p:cNvPr id="7" name="図 6">
              <a:extLst>
                <a:ext uri="{FF2B5EF4-FFF2-40B4-BE49-F238E27FC236}">
                  <a16:creationId xmlns:a16="http://schemas.microsoft.com/office/drawing/2014/main" id="{2A15BD43-D801-8DFE-0B96-FC778468B320}"/>
                </a:ext>
              </a:extLst>
            </p:cNvPr>
            <p:cNvPicPr>
              <a:picLocks noChangeAspect="1"/>
            </p:cNvPicPr>
            <p:nvPr/>
          </p:nvPicPr>
          <p:blipFill>
            <a:blip r:embed="rId7"/>
            <a:stretch>
              <a:fillRect/>
            </a:stretch>
          </p:blipFill>
          <p:spPr>
            <a:xfrm>
              <a:off x="4812601" y="4769652"/>
              <a:ext cx="4352864" cy="375016"/>
            </a:xfrm>
            <a:prstGeom prst="rect">
              <a:avLst/>
            </a:prstGeom>
          </p:spPr>
        </p:pic>
        <p:sp>
          <p:nvSpPr>
            <p:cNvPr id="64" name="線吹き出し 1 (枠付き) 88">
              <a:extLst>
                <a:ext uri="{FF2B5EF4-FFF2-40B4-BE49-F238E27FC236}">
                  <a16:creationId xmlns:a16="http://schemas.microsoft.com/office/drawing/2014/main" id="{0EFCFD36-CF30-44AC-AB6A-E1D41E2F3B1D}"/>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12700" cap="flat" cmpd="sng" algn="ctr">
              <a:solidFill>
                <a:srgbClr val="FFCA08"/>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rgbClr val="000000"/>
                  </a:solidFill>
                  <a:latin typeface="メイリオ" panose="020B0604030504040204" pitchFamily="50" charset="-128"/>
                  <a:ea typeface="メイリオ" panose="020B0604030504040204" pitchFamily="50" charset="-128"/>
                  <a:sym typeface="Arial"/>
                </a:rPr>
              </a:b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　マークがつきます。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70" name="グループ化 69">
              <a:extLst>
                <a:ext uri="{FF2B5EF4-FFF2-40B4-BE49-F238E27FC236}">
                  <a16:creationId xmlns:a16="http://schemas.microsoft.com/office/drawing/2014/main" id="{48241681-5627-4182-8209-AB124A3B7FC5}"/>
                </a:ext>
              </a:extLst>
            </p:cNvPr>
            <p:cNvGrpSpPr/>
            <p:nvPr/>
          </p:nvGrpSpPr>
          <p:grpSpPr>
            <a:xfrm>
              <a:off x="7854846" y="4786366"/>
              <a:ext cx="1352495" cy="1214277"/>
              <a:chOff x="4775432" y="14143047"/>
              <a:chExt cx="1352495" cy="1214277"/>
            </a:xfrm>
          </p:grpSpPr>
          <p:sp>
            <p:nvSpPr>
              <p:cNvPr id="71" name="正方形/長方形 70">
                <a:extLst>
                  <a:ext uri="{FF2B5EF4-FFF2-40B4-BE49-F238E27FC236}">
                    <a16:creationId xmlns:a16="http://schemas.microsoft.com/office/drawing/2014/main" id="{169ACEC9-946E-48FA-907D-8FF9919CC763}"/>
                  </a:ext>
                </a:extLst>
              </p:cNvPr>
              <p:cNvSpPr/>
              <p:nvPr/>
            </p:nvSpPr>
            <p:spPr>
              <a:xfrm>
                <a:off x="5089227" y="14143047"/>
                <a:ext cx="1038700" cy="383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72" name="図 71">
                <a:extLst>
                  <a:ext uri="{FF2B5EF4-FFF2-40B4-BE49-F238E27FC236}">
                    <a16:creationId xmlns:a16="http://schemas.microsoft.com/office/drawing/2014/main" id="{40F4E5E2-FD11-45D5-8CEB-227CC05C3F1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12700">
                <a:solidFill>
                  <a:schemeClr val="bg1">
                    <a:lumMod val="50000"/>
                  </a:schemeClr>
                </a:solidFill>
              </a:ln>
            </p:spPr>
          </p:pic>
          <p:sp>
            <p:nvSpPr>
              <p:cNvPr id="73" name="正方形/長方形 72">
                <a:extLst>
                  <a:ext uri="{FF2B5EF4-FFF2-40B4-BE49-F238E27FC236}">
                    <a16:creationId xmlns:a16="http://schemas.microsoft.com/office/drawing/2014/main" id="{66093963-1BAA-4A49-969B-4A4EC38CE47C}"/>
                  </a:ext>
                </a:extLst>
              </p:cNvPr>
              <p:cNvSpPr/>
              <p:nvPr/>
            </p:nvSpPr>
            <p:spPr>
              <a:xfrm>
                <a:off x="4789305" y="14461568"/>
                <a:ext cx="966896" cy="877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pic>
          <p:nvPicPr>
            <p:cNvPr id="78" name="図 77">
              <a:extLst>
                <a:ext uri="{FF2B5EF4-FFF2-40B4-BE49-F238E27FC236}">
                  <a16:creationId xmlns:a16="http://schemas.microsoft.com/office/drawing/2014/main" id="{D0510748-B19C-4EA8-B309-210DE411785E}"/>
                </a:ext>
              </a:extLst>
            </p:cNvPr>
            <p:cNvPicPr>
              <a:picLocks noChangeAspect="1"/>
            </p:cNvPicPr>
            <p:nvPr/>
          </p:nvPicPr>
          <p:blipFill rotWithShape="1">
            <a:blip r:embed="rId9"/>
            <a:srcRect l="68512" t="41856" r="28942" b="53249"/>
            <a:stretch/>
          </p:blipFill>
          <p:spPr>
            <a:xfrm>
              <a:off x="9588142" y="5757628"/>
              <a:ext cx="197852" cy="191593"/>
            </a:xfrm>
            <a:prstGeom prst="rect">
              <a:avLst/>
            </a:prstGeom>
          </p:spPr>
        </p:pic>
      </p:grpSp>
      <p:pic>
        <p:nvPicPr>
          <p:cNvPr id="11" name="図 10">
            <a:extLst>
              <a:ext uri="{FF2B5EF4-FFF2-40B4-BE49-F238E27FC236}">
                <a16:creationId xmlns:a16="http://schemas.microsoft.com/office/drawing/2014/main" id="{140FA28E-42BD-8C8E-28FF-07F4E6B406D6}"/>
              </a:ext>
            </a:extLst>
          </p:cNvPr>
          <p:cNvPicPr>
            <a:picLocks noChangeAspect="1"/>
          </p:cNvPicPr>
          <p:nvPr/>
        </p:nvPicPr>
        <p:blipFill>
          <a:blip r:embed="rId10"/>
          <a:stretch>
            <a:fillRect/>
          </a:stretch>
        </p:blipFill>
        <p:spPr>
          <a:xfrm>
            <a:off x="3139800" y="2189881"/>
            <a:ext cx="931279" cy="1826038"/>
          </a:xfrm>
          <a:prstGeom prst="rect">
            <a:avLst/>
          </a:prstGeom>
        </p:spPr>
      </p:pic>
    </p:spTree>
    <p:extLst>
      <p:ext uri="{BB962C8B-B14F-4D97-AF65-F5344CB8AC3E}">
        <p14:creationId xmlns:p14="http://schemas.microsoft.com/office/powerpoint/2010/main" val="425500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6;g125f8f40711_0_119">
            <a:extLst>
              <a:ext uri="{FF2B5EF4-FFF2-40B4-BE49-F238E27FC236}">
                <a16:creationId xmlns:a16="http://schemas.microsoft.com/office/drawing/2014/main" id="{E9C17234-8281-4C62-AEA2-B367149956C8}"/>
              </a:ext>
            </a:extLst>
          </p:cNvPr>
          <p:cNvSpPr txBox="1"/>
          <p:nvPr/>
        </p:nvSpPr>
        <p:spPr>
          <a:xfrm>
            <a:off x="745499" y="1205956"/>
            <a:ext cx="9682665" cy="1169511"/>
          </a:xfrm>
          <a:prstGeom prst="rect">
            <a:avLst/>
          </a:prstGeom>
          <a:noFill/>
          <a:ln>
            <a:noFill/>
          </a:ln>
        </p:spPr>
        <p:txBody>
          <a:bodyPr spcFirstLastPara="1" wrap="square" lIns="91425" tIns="45700" rIns="91425" bIns="45700" anchor="t" anchorCtr="0">
            <a:spAutoFit/>
          </a:bodyPr>
          <a:lstStyle/>
          <a:p>
            <a:r>
              <a:rPr lang="ja-JP" altLang="en-US" sz="1400" dirty="0">
                <a:solidFill>
                  <a:schemeClr val="dk1"/>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r>
              <a:rPr lang="ja-JP" altLang="en-US" sz="1400" dirty="0">
                <a:latin typeface="メイリオ" panose="020B0604030504040204" pitchFamily="50" charset="-128"/>
                <a:ea typeface="メイリオ" panose="020B0604030504040204" pitchFamily="50" charset="-128"/>
              </a:rPr>
              <a:t>本項では、対象者（被評価者）が目標入力を実施後、</a:t>
            </a:r>
          </a:p>
          <a:p>
            <a:r>
              <a:rPr lang="ja-JP" altLang="en-US" sz="1400" dirty="0">
                <a:latin typeface="メイリオ" panose="020B0604030504040204" pitchFamily="50" charset="-128"/>
                <a:ea typeface="メイリオ" panose="020B0604030504040204" pitchFamily="50" charset="-128"/>
              </a:rPr>
              <a:t>一次評価者が目標承認を実施するワークフローを例に作成しております。</a:t>
            </a:r>
          </a:p>
          <a:p>
            <a:endParaRPr lang="ja-JP" altLang="en-US" sz="1400" dirty="0">
              <a:solidFill>
                <a:schemeClr val="dk1"/>
              </a:solidFill>
              <a:latin typeface="メイリオ" panose="020B0604030504040204" pitchFamily="50" charset="-128"/>
              <a:ea typeface="メイリオ" panose="020B0604030504040204" pitchFamily="50" charset="-128"/>
              <a:cs typeface="Meiryo"/>
              <a:sym typeface="Meiryo"/>
            </a:endParaRPr>
          </a:p>
        </p:txBody>
      </p:sp>
      <p:pic>
        <p:nvPicPr>
          <p:cNvPr id="5" name="図 4">
            <a:extLst>
              <a:ext uri="{FF2B5EF4-FFF2-40B4-BE49-F238E27FC236}">
                <a16:creationId xmlns:a16="http://schemas.microsoft.com/office/drawing/2014/main" id="{DDD52257-539B-EF81-22A7-D928C409C4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2271" y="2183551"/>
            <a:ext cx="7987458" cy="3993729"/>
          </a:xfrm>
          <a:prstGeom prst="rect">
            <a:avLst/>
          </a:prstGeom>
          <a:ln w="12700">
            <a:solidFill>
              <a:schemeClr val="bg1">
                <a:lumMod val="50000"/>
              </a:schemeClr>
            </a:solidFill>
          </a:ln>
        </p:spPr>
      </p:pic>
      <p:sp>
        <p:nvSpPr>
          <p:cNvPr id="9" name="Google Shape;76;p5">
            <a:extLst>
              <a:ext uri="{FF2B5EF4-FFF2-40B4-BE49-F238E27FC236}">
                <a16:creationId xmlns:a16="http://schemas.microsoft.com/office/drawing/2014/main" id="{A03D9AA3-A771-43B4-8E1A-705CE46AD512}"/>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0" name="Google Shape;78;p5">
            <a:extLst>
              <a:ext uri="{FF2B5EF4-FFF2-40B4-BE49-F238E27FC236}">
                <a16:creationId xmlns:a16="http://schemas.microsoft.com/office/drawing/2014/main" id="{DAC21599-3FC1-4DAD-8639-474DA3B1940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1" name="Google Shape;203;g125f8f40711_0_141">
            <a:extLst>
              <a:ext uri="{FF2B5EF4-FFF2-40B4-BE49-F238E27FC236}">
                <a16:creationId xmlns:a16="http://schemas.microsoft.com/office/drawing/2014/main" id="{F04EBC44-32A4-4CCC-A296-DB4A8D18422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1-1. </a:t>
            </a:r>
            <a:r>
              <a:rPr lang="ja-JP" altLang="en-US" sz="1600" b="1" dirty="0">
                <a:latin typeface="メイリオ" panose="020B0604030504040204" pitchFamily="50" charset="-128"/>
                <a:ea typeface="メイリオ" panose="020B0604030504040204" pitchFamily="50" charset="-128"/>
              </a:rPr>
              <a:t>評価概要 </a:t>
            </a:r>
          </a:p>
        </p:txBody>
      </p:sp>
    </p:spTree>
    <p:extLst>
      <p:ext uri="{BB962C8B-B14F-4D97-AF65-F5344CB8AC3E}">
        <p14:creationId xmlns:p14="http://schemas.microsoft.com/office/powerpoint/2010/main" val="204562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56;g125f8f40711_0_119">
            <a:extLst>
              <a:ext uri="{FF2B5EF4-FFF2-40B4-BE49-F238E27FC236}">
                <a16:creationId xmlns:a16="http://schemas.microsoft.com/office/drawing/2014/main" id="{D29AA24C-C931-4B66-AE07-DA263BAB37ED}"/>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a:t>
            </a:r>
            <a:r>
              <a:rPr lang="en-US" altLang="ja-JP" sz="1400" dirty="0">
                <a:latin typeface="メイリオ" panose="020B0604030504040204" pitchFamily="50" charset="-128"/>
                <a:ea typeface="メイリオ" panose="020B0604030504040204" pitchFamily="50" charset="-128"/>
              </a:rPr>
              <a:t>ID</a:t>
            </a:r>
            <a:r>
              <a:rPr lang="ja-JP" altLang="en-US" sz="1400" dirty="0">
                <a:latin typeface="メイリオ" panose="020B0604030504040204" pitchFamily="50" charset="-128"/>
                <a:ea typeface="メイリオ" panose="020B0604030504040204" pitchFamily="50" charset="-128"/>
              </a:rPr>
              <a:t>（メールアドレス）とパスワードを入力し、ログインします。</a:t>
            </a:r>
          </a:p>
        </p:txBody>
      </p:sp>
      <p:sp>
        <p:nvSpPr>
          <p:cNvPr id="20" name="Google Shape;157;g125f8f40711_0_119">
            <a:extLst>
              <a:ext uri="{FF2B5EF4-FFF2-40B4-BE49-F238E27FC236}">
                <a16:creationId xmlns:a16="http://schemas.microsoft.com/office/drawing/2014/main" id="{2F8F79AA-B240-46BE-B697-5379A758E97A}"/>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②スマートレビューのアイコンをクリックします。</a:t>
            </a:r>
            <a:endParaRPr lang="en-US" altLang="ja-JP" sz="1400" dirty="0">
              <a:latin typeface="メイリオ" panose="020B0604030504040204" pitchFamily="50" charset="-128"/>
              <a:ea typeface="メイリオ" panose="020B0604030504040204" pitchFamily="50" charset="-128"/>
            </a:endParaRPr>
          </a:p>
        </p:txBody>
      </p:sp>
      <p:sp>
        <p:nvSpPr>
          <p:cNvPr id="11" name="Google Shape;76;p5">
            <a:extLst>
              <a:ext uri="{FF2B5EF4-FFF2-40B4-BE49-F238E27FC236}">
                <a16:creationId xmlns:a16="http://schemas.microsoft.com/office/drawing/2014/main" id="{EAD0B95E-F7F2-4CE7-A4B4-41787D32A60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4" name="Google Shape;78;p5">
            <a:extLst>
              <a:ext uri="{FF2B5EF4-FFF2-40B4-BE49-F238E27FC236}">
                <a16:creationId xmlns:a16="http://schemas.microsoft.com/office/drawing/2014/main" id="{39FED082-0142-472F-9B48-B0431344CDD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6" name="Google Shape;203;g125f8f40711_0_141">
            <a:extLst>
              <a:ext uri="{FF2B5EF4-FFF2-40B4-BE49-F238E27FC236}">
                <a16:creationId xmlns:a16="http://schemas.microsoft.com/office/drawing/2014/main" id="{9D71CD6D-3590-4E78-A8AB-3D10E9623267}"/>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2-1.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カオナビからログインする</a:t>
            </a:r>
            <a:endParaRPr lang="ja-JP" altLang="en-US" sz="1600" b="1" dirty="0">
              <a:latin typeface="メイリオ" panose="020B0604030504040204" pitchFamily="50" charset="-128"/>
              <a:ea typeface="メイリオ" panose="020B0604030504040204" pitchFamily="50" charset="-128"/>
            </a:endParaRPr>
          </a:p>
        </p:txBody>
      </p:sp>
      <p:pic>
        <p:nvPicPr>
          <p:cNvPr id="26" name="Picture 2">
            <a:extLst>
              <a:ext uri="{FF2B5EF4-FFF2-40B4-BE49-F238E27FC236}">
                <a16:creationId xmlns:a16="http://schemas.microsoft.com/office/drawing/2014/main" id="{C956D1FB-6921-4CA9-9698-C0BAF703A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71" y="1729136"/>
            <a:ext cx="4282042" cy="2821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73F72A79-296A-4303-9CE4-292F62024274}"/>
              </a:ext>
            </a:extLst>
          </p:cNvPr>
          <p:cNvPicPr>
            <a:picLocks noChangeAspect="1"/>
          </p:cNvPicPr>
          <p:nvPr/>
        </p:nvPicPr>
        <p:blipFill>
          <a:blip r:embed="rId3"/>
          <a:stretch>
            <a:fillRect/>
          </a:stretch>
        </p:blipFill>
        <p:spPr>
          <a:xfrm>
            <a:off x="6167550" y="1769689"/>
            <a:ext cx="5507837" cy="2836536"/>
          </a:xfrm>
          <a:prstGeom prst="rect">
            <a:avLst/>
          </a:prstGeom>
        </p:spPr>
      </p:pic>
      <p:sp>
        <p:nvSpPr>
          <p:cNvPr id="15" name="正方形/長方形 14">
            <a:extLst>
              <a:ext uri="{FF2B5EF4-FFF2-40B4-BE49-F238E27FC236}">
                <a16:creationId xmlns:a16="http://schemas.microsoft.com/office/drawing/2014/main" id="{AE4A2420-A8D7-C025-E37D-944D513139CA}"/>
              </a:ext>
            </a:extLst>
          </p:cNvPr>
          <p:cNvSpPr/>
          <p:nvPr/>
        </p:nvSpPr>
        <p:spPr>
          <a:xfrm>
            <a:off x="6167550" y="1729136"/>
            <a:ext cx="1169979" cy="31297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0414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6502275-6736-762E-12D1-CA4ADF27F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07" y="1513692"/>
            <a:ext cx="5434570" cy="25318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Google Shape;76;p5">
            <a:extLst>
              <a:ext uri="{FF2B5EF4-FFF2-40B4-BE49-F238E27FC236}">
                <a16:creationId xmlns:a16="http://schemas.microsoft.com/office/drawing/2014/main" id="{EC4C5A3F-C0E0-4ABA-9FAE-9DB4684FA9C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9" name="Google Shape;78;p5">
            <a:extLst>
              <a:ext uri="{FF2B5EF4-FFF2-40B4-BE49-F238E27FC236}">
                <a16:creationId xmlns:a16="http://schemas.microsoft.com/office/drawing/2014/main" id="{7C73FB11-E6E9-4BF9-A4AB-F2ABCCAAF0E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1" name="Google Shape;203;g125f8f40711_0_141">
            <a:extLst>
              <a:ext uri="{FF2B5EF4-FFF2-40B4-BE49-F238E27FC236}">
                <a16:creationId xmlns:a16="http://schemas.microsoft.com/office/drawing/2014/main" id="{08967EDD-CB0A-42F6-B1E4-6E6991292D64}"/>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2-1.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カオナビからログインする</a:t>
            </a:r>
            <a:endParaRPr lang="ja-JP" altLang="en-US" sz="1600" b="1" dirty="0">
              <a:latin typeface="メイリオ" panose="020B0604030504040204" pitchFamily="50" charset="-128"/>
              <a:ea typeface="メイリオ" panose="020B0604030504040204" pitchFamily="50" charset="-128"/>
            </a:endParaRPr>
          </a:p>
        </p:txBody>
      </p:sp>
      <p:sp>
        <p:nvSpPr>
          <p:cNvPr id="10" name="Google Shape;156;g125f8f40711_0_119">
            <a:extLst>
              <a:ext uri="{FF2B5EF4-FFF2-40B4-BE49-F238E27FC236}">
                <a16:creationId xmlns:a16="http://schemas.microsoft.com/office/drawing/2014/main" id="{D950A087-023B-42DE-845A-FF1305A732F7}"/>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③スマートレビューの</a:t>
            </a:r>
            <a:r>
              <a:rPr lang="en-US" altLang="ja-JP" sz="1400" dirty="0">
                <a:latin typeface="メイリオ" panose="020B0604030504040204" pitchFamily="50" charset="-128"/>
                <a:ea typeface="メイリオ" panose="020B0604030504040204" pitchFamily="50" charset="-128"/>
              </a:rPr>
              <a:t>TOP</a:t>
            </a:r>
            <a:r>
              <a:rPr lang="ja-JP" altLang="en-US" sz="1400" dirty="0">
                <a:latin typeface="メイリオ" panose="020B0604030504040204" pitchFamily="50" charset="-128"/>
                <a:ea typeface="メイリオ" panose="020B0604030504040204" pitchFamily="50" charset="-128"/>
              </a:rPr>
              <a:t>画面を表示します。</a:t>
            </a:r>
          </a:p>
        </p:txBody>
      </p:sp>
      <p:sp>
        <p:nvSpPr>
          <p:cNvPr id="13" name="Google Shape;157;g125f8f40711_0_119">
            <a:extLst>
              <a:ext uri="{FF2B5EF4-FFF2-40B4-BE49-F238E27FC236}">
                <a16:creationId xmlns:a16="http://schemas.microsoft.com/office/drawing/2014/main" id="{9F923288-6221-4E49-AF6D-66B6F232BF01}"/>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④評価イベントのタイトルをクリックしイベントに入ります。</a:t>
            </a:r>
            <a:endParaRPr lang="en-US" altLang="ja-JP" sz="1400"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D8AB2BFB-D9E8-417B-8FB3-E48DD4EDD7B7}"/>
              </a:ext>
            </a:extLst>
          </p:cNvPr>
          <p:cNvGrpSpPr/>
          <p:nvPr/>
        </p:nvGrpSpPr>
        <p:grpSpPr>
          <a:xfrm>
            <a:off x="6122481" y="1525594"/>
            <a:ext cx="5367634" cy="2531847"/>
            <a:chOff x="1065593" y="2521940"/>
            <a:chExt cx="7173735" cy="3383762"/>
          </a:xfrm>
        </p:grpSpPr>
        <p:grpSp>
          <p:nvGrpSpPr>
            <p:cNvPr id="15" name="グループ化 14">
              <a:extLst>
                <a:ext uri="{FF2B5EF4-FFF2-40B4-BE49-F238E27FC236}">
                  <a16:creationId xmlns:a16="http://schemas.microsoft.com/office/drawing/2014/main" id="{2CCF97FD-0890-44B4-805E-E1E47E76B541}"/>
                </a:ext>
              </a:extLst>
            </p:cNvPr>
            <p:cNvGrpSpPr/>
            <p:nvPr/>
          </p:nvGrpSpPr>
          <p:grpSpPr>
            <a:xfrm>
              <a:off x="1065593" y="2521940"/>
              <a:ext cx="7173735" cy="3383762"/>
              <a:chOff x="1068765" y="2886223"/>
              <a:chExt cx="9334500" cy="4590854"/>
            </a:xfrm>
          </p:grpSpPr>
          <p:pic>
            <p:nvPicPr>
              <p:cNvPr id="17" name="図 16">
                <a:extLst>
                  <a:ext uri="{FF2B5EF4-FFF2-40B4-BE49-F238E27FC236}">
                    <a16:creationId xmlns:a16="http://schemas.microsoft.com/office/drawing/2014/main" id="{222BD3F6-E9DF-46D3-9FB8-5475F632FA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946"/>
              <a:stretch/>
            </p:blipFill>
            <p:spPr>
              <a:xfrm>
                <a:off x="1068765" y="2886223"/>
                <a:ext cx="9334500" cy="4590854"/>
              </a:xfrm>
              <a:prstGeom prst="rect">
                <a:avLst/>
              </a:prstGeom>
              <a:ln w="12700">
                <a:solidFill>
                  <a:schemeClr val="bg1">
                    <a:lumMod val="50000"/>
                  </a:schemeClr>
                </a:solidFill>
              </a:ln>
            </p:spPr>
          </p:pic>
          <p:sp>
            <p:nvSpPr>
              <p:cNvPr id="18" name="正方形/長方形 17">
                <a:extLst>
                  <a:ext uri="{FF2B5EF4-FFF2-40B4-BE49-F238E27FC236}">
                    <a16:creationId xmlns:a16="http://schemas.microsoft.com/office/drawing/2014/main" id="{B14D4CCD-049E-406B-A5D0-EC0AEF279355}"/>
                  </a:ext>
                </a:extLst>
              </p:cNvPr>
              <p:cNvSpPr/>
              <p:nvPr/>
            </p:nvSpPr>
            <p:spPr>
              <a:xfrm>
                <a:off x="1139234" y="3963039"/>
                <a:ext cx="2082937" cy="248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Picture 2">
              <a:extLst>
                <a:ext uri="{FF2B5EF4-FFF2-40B4-BE49-F238E27FC236}">
                  <a16:creationId xmlns:a16="http://schemas.microsoft.com/office/drawing/2014/main" id="{F643B274-5084-4510-A973-EBCE966D87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515" b="93892"/>
            <a:stretch/>
          </p:blipFill>
          <p:spPr bwMode="auto">
            <a:xfrm>
              <a:off x="1065594" y="2559100"/>
              <a:ext cx="688562" cy="1919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123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76;p5">
            <a:extLst>
              <a:ext uri="{FF2B5EF4-FFF2-40B4-BE49-F238E27FC236}">
                <a16:creationId xmlns:a16="http://schemas.microsoft.com/office/drawing/2014/main" id="{14C288FE-025D-4C14-B8AD-4FDD81A1F736}"/>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27" name="Google Shape;78;p5">
            <a:extLst>
              <a:ext uri="{FF2B5EF4-FFF2-40B4-BE49-F238E27FC236}">
                <a16:creationId xmlns:a16="http://schemas.microsoft.com/office/drawing/2014/main" id="{545CB833-361D-40F5-9EED-2808A1B48460}"/>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28" name="Google Shape;203;g125f8f40711_0_141">
            <a:extLst>
              <a:ext uri="{FF2B5EF4-FFF2-40B4-BE49-F238E27FC236}">
                <a16:creationId xmlns:a16="http://schemas.microsoft.com/office/drawing/2014/main" id="{3E8CA02E-CD54-4FE5-BD05-111491E295B8}"/>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2-1.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カオナビからログインする</a:t>
            </a:r>
            <a:endParaRPr lang="ja-JP" altLang="en-US" sz="1600" b="1" dirty="0">
              <a:latin typeface="メイリオ" panose="020B0604030504040204" pitchFamily="50" charset="-128"/>
              <a:ea typeface="メイリオ" panose="020B0604030504040204" pitchFamily="50" charset="-128"/>
            </a:endParaRPr>
          </a:p>
        </p:txBody>
      </p:sp>
      <p:sp>
        <p:nvSpPr>
          <p:cNvPr id="22" name="Google Shape;156;g125f8f40711_0_119">
            <a:extLst>
              <a:ext uri="{FF2B5EF4-FFF2-40B4-BE49-F238E27FC236}">
                <a16:creationId xmlns:a16="http://schemas.microsoft.com/office/drawing/2014/main" id="{34A0655E-1A9A-4A8A-9EC0-4029117B73A5}"/>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⑤対象者一覧画面が表示されるので、被評価者の名前をクリックします。</a:t>
            </a:r>
            <a:endParaRPr lang="en-US" altLang="ja-JP" sz="1400" dirty="0">
              <a:latin typeface="メイリオ" panose="020B0604030504040204" pitchFamily="50" charset="-128"/>
              <a:ea typeface="メイリオ" panose="020B0604030504040204" pitchFamily="50" charset="-128"/>
            </a:endParaRPr>
          </a:p>
        </p:txBody>
      </p:sp>
      <p:sp>
        <p:nvSpPr>
          <p:cNvPr id="23" name="Google Shape;157;g125f8f40711_0_119">
            <a:extLst>
              <a:ext uri="{FF2B5EF4-FFF2-40B4-BE49-F238E27FC236}">
                <a16:creationId xmlns:a16="http://schemas.microsoft.com/office/drawing/2014/main" id="{68ABB6B2-854D-4720-925F-96F2AECCAB02}"/>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⑥評価入力ページが表示されます。</a:t>
            </a:r>
          </a:p>
        </p:txBody>
      </p:sp>
      <p:pic>
        <p:nvPicPr>
          <p:cNvPr id="24" name="図 23" descr="グラフィカル ユーザー インターフェイス, テキスト, アプリケーション, メール&#10;&#10;自動的に生成された説明">
            <a:extLst>
              <a:ext uri="{FF2B5EF4-FFF2-40B4-BE49-F238E27FC236}">
                <a16:creationId xmlns:a16="http://schemas.microsoft.com/office/drawing/2014/main" id="{A8D7B0B1-94CA-4735-AF6E-EDC3061A2733}"/>
              </a:ext>
            </a:extLst>
          </p:cNvPr>
          <p:cNvPicPr>
            <a:picLocks noChangeAspect="1"/>
          </p:cNvPicPr>
          <p:nvPr/>
        </p:nvPicPr>
        <p:blipFill>
          <a:blip r:embed="rId2"/>
          <a:stretch>
            <a:fillRect/>
          </a:stretch>
        </p:blipFill>
        <p:spPr>
          <a:xfrm>
            <a:off x="6360422" y="1732414"/>
            <a:ext cx="5399172" cy="3141014"/>
          </a:xfrm>
          <a:prstGeom prst="rect">
            <a:avLst/>
          </a:prstGeom>
          <a:ln>
            <a:solidFill>
              <a:schemeClr val="tx1"/>
            </a:solidFill>
          </a:ln>
        </p:spPr>
      </p:pic>
      <p:grpSp>
        <p:nvGrpSpPr>
          <p:cNvPr id="2" name="グループ化 1">
            <a:extLst>
              <a:ext uri="{FF2B5EF4-FFF2-40B4-BE49-F238E27FC236}">
                <a16:creationId xmlns:a16="http://schemas.microsoft.com/office/drawing/2014/main" id="{6F16C8C4-3B08-43B8-BB3F-FD69054FBA3A}"/>
              </a:ext>
            </a:extLst>
          </p:cNvPr>
          <p:cNvGrpSpPr/>
          <p:nvPr/>
        </p:nvGrpSpPr>
        <p:grpSpPr>
          <a:xfrm>
            <a:off x="511014" y="5326822"/>
            <a:ext cx="11248580" cy="959428"/>
            <a:chOff x="471710" y="4902892"/>
            <a:chExt cx="11248580" cy="959428"/>
          </a:xfrm>
        </p:grpSpPr>
        <p:sp>
          <p:nvSpPr>
            <p:cNvPr id="26" name="Google Shape;448;p29">
              <a:extLst>
                <a:ext uri="{FF2B5EF4-FFF2-40B4-BE49-F238E27FC236}">
                  <a16:creationId xmlns:a16="http://schemas.microsoft.com/office/drawing/2014/main" id="{E6093BC6-9442-43DA-BDC6-D0B6522BDF86}"/>
                </a:ext>
              </a:extLst>
            </p:cNvPr>
            <p:cNvSpPr/>
            <p:nvPr/>
          </p:nvSpPr>
          <p:spPr>
            <a:xfrm>
              <a:off x="471710" y="4902892"/>
              <a:ext cx="11248580" cy="95942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9" name="Google Shape;159;g125f8f40711_0_119">
              <a:extLst>
                <a:ext uri="{FF2B5EF4-FFF2-40B4-BE49-F238E27FC236}">
                  <a16:creationId xmlns:a16="http://schemas.microsoft.com/office/drawing/2014/main" id="{26D5BBB8-F1A3-4EF3-A50C-53FFE88DA56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0" name="Google Shape;161;g125f8f40711_0_119">
              <a:extLst>
                <a:ext uri="{FF2B5EF4-FFF2-40B4-BE49-F238E27FC236}">
                  <a16:creationId xmlns:a16="http://schemas.microsoft.com/office/drawing/2014/main" id="{BABF75F3-197A-44ED-8863-B7EF3DC26277}"/>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31" name="Google Shape;159;g125f8f40711_0_119">
              <a:extLst>
                <a:ext uri="{FF2B5EF4-FFF2-40B4-BE49-F238E27FC236}">
                  <a16:creationId xmlns:a16="http://schemas.microsoft.com/office/drawing/2014/main" id="{AF5096E0-5352-42AB-9E30-7101ACFC7E4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2" name="Google Shape;160;g125f8f40711_0_119">
              <a:extLst>
                <a:ext uri="{FF2B5EF4-FFF2-40B4-BE49-F238E27FC236}">
                  <a16:creationId xmlns:a16="http://schemas.microsoft.com/office/drawing/2014/main" id="{EF48C714-AAE4-4F23-8094-B21711A5B90C}"/>
                </a:ext>
              </a:extLst>
            </p:cNvPr>
            <p:cNvSpPr txBox="1"/>
            <p:nvPr/>
          </p:nvSpPr>
          <p:spPr>
            <a:xfrm>
              <a:off x="745499" y="5437101"/>
              <a:ext cx="1063680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ご自身が今対応をしなければならない人に赤丸がつきます。</a:t>
              </a:r>
              <a:endParaRPr lang="en-US" altLang="ja-JP" sz="1200" dirty="0">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D8C70EA0-552E-2CA2-D975-9FA19FFA9D43}"/>
              </a:ext>
            </a:extLst>
          </p:cNvPr>
          <p:cNvGrpSpPr/>
          <p:nvPr/>
        </p:nvGrpSpPr>
        <p:grpSpPr>
          <a:xfrm>
            <a:off x="912573" y="1763925"/>
            <a:ext cx="5178220" cy="2152490"/>
            <a:chOff x="912573" y="1738167"/>
            <a:chExt cx="5178220" cy="2152490"/>
          </a:xfrm>
        </p:grpSpPr>
        <p:pic>
          <p:nvPicPr>
            <p:cNvPr id="6" name="図 5">
              <a:extLst>
                <a:ext uri="{FF2B5EF4-FFF2-40B4-BE49-F238E27FC236}">
                  <a16:creationId xmlns:a16="http://schemas.microsoft.com/office/drawing/2014/main" id="{9DFAE079-5318-6DFF-8505-08ED20AA141E}"/>
                </a:ext>
              </a:extLst>
            </p:cNvPr>
            <p:cNvPicPr>
              <a:picLocks noChangeAspect="1"/>
            </p:cNvPicPr>
            <p:nvPr/>
          </p:nvPicPr>
          <p:blipFill>
            <a:blip r:embed="rId4"/>
            <a:stretch>
              <a:fillRect/>
            </a:stretch>
          </p:blipFill>
          <p:spPr>
            <a:xfrm>
              <a:off x="912573" y="1738167"/>
              <a:ext cx="5178220" cy="2152490"/>
            </a:xfrm>
            <a:prstGeom prst="rect">
              <a:avLst/>
            </a:prstGeom>
            <a:ln>
              <a:solidFill>
                <a:schemeClr val="tx1"/>
              </a:solidFill>
            </a:ln>
          </p:spPr>
        </p:pic>
        <p:sp>
          <p:nvSpPr>
            <p:cNvPr id="33" name="正方形/長方形 32">
              <a:extLst>
                <a:ext uri="{FF2B5EF4-FFF2-40B4-BE49-F238E27FC236}">
                  <a16:creationId xmlns:a16="http://schemas.microsoft.com/office/drawing/2014/main" id="{8D707E66-8816-48C2-A219-D6140E859F14}"/>
                </a:ext>
              </a:extLst>
            </p:cNvPr>
            <p:cNvSpPr/>
            <p:nvPr/>
          </p:nvSpPr>
          <p:spPr>
            <a:xfrm>
              <a:off x="1315308" y="2519760"/>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D5B78CF-BE3F-48A3-AF56-258E15F3C648}"/>
                </a:ext>
              </a:extLst>
            </p:cNvPr>
            <p:cNvSpPr/>
            <p:nvPr/>
          </p:nvSpPr>
          <p:spPr>
            <a:xfrm>
              <a:off x="1315309" y="2832535"/>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113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029D0B7-5C4C-A1B1-4302-C7C4E336AC7C}"/>
              </a:ext>
            </a:extLst>
          </p:cNvPr>
          <p:cNvGrpSpPr/>
          <p:nvPr/>
        </p:nvGrpSpPr>
        <p:grpSpPr>
          <a:xfrm>
            <a:off x="352070" y="1740274"/>
            <a:ext cx="5559843" cy="1369002"/>
            <a:chOff x="1104900" y="2438400"/>
            <a:chExt cx="9267826" cy="2282020"/>
          </a:xfrm>
        </p:grpSpPr>
        <p:pic>
          <p:nvPicPr>
            <p:cNvPr id="9" name="図 8" descr="スクリーンショット が含まれている画像&#10;&#10;自動的に生成された説明">
              <a:extLst>
                <a:ext uri="{FF2B5EF4-FFF2-40B4-BE49-F238E27FC236}">
                  <a16:creationId xmlns:a16="http://schemas.microsoft.com/office/drawing/2014/main" id="{C33DFF75-F9CA-8CB6-AEB2-0AC59F142A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50000"/>
                </a:schemeClr>
              </a:solidFill>
            </a:ln>
          </p:spPr>
        </p:pic>
        <p:sp>
          <p:nvSpPr>
            <p:cNvPr id="10" name="正方形/長方形 9">
              <a:extLst>
                <a:ext uri="{FF2B5EF4-FFF2-40B4-BE49-F238E27FC236}">
                  <a16:creationId xmlns:a16="http://schemas.microsoft.com/office/drawing/2014/main" id="{EEDDF287-08D4-957A-924E-70787F191ED2}"/>
                </a:ext>
              </a:extLst>
            </p:cNvPr>
            <p:cNvSpPr/>
            <p:nvPr/>
          </p:nvSpPr>
          <p:spPr>
            <a:xfrm>
              <a:off x="1578617" y="3502772"/>
              <a:ext cx="8463955" cy="542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Google Shape;76;p5">
            <a:extLst>
              <a:ext uri="{FF2B5EF4-FFF2-40B4-BE49-F238E27FC236}">
                <a16:creationId xmlns:a16="http://schemas.microsoft.com/office/drawing/2014/main" id="{3AB8C2C2-28C1-458A-A4D1-7D31F97D10F1}"/>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rPr>
              <a:t>評価者（参加者）ユーザーアカウント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6" name="Google Shape;78;p5">
            <a:extLst>
              <a:ext uri="{FF2B5EF4-FFF2-40B4-BE49-F238E27FC236}">
                <a16:creationId xmlns:a16="http://schemas.microsoft.com/office/drawing/2014/main" id="{AEF1FF52-54DD-429F-960E-14CFC017071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7" name="Google Shape;203;g125f8f40711_0_141">
            <a:extLst>
              <a:ext uri="{FF2B5EF4-FFF2-40B4-BE49-F238E27FC236}">
                <a16:creationId xmlns:a16="http://schemas.microsoft.com/office/drawing/2014/main" id="{FBE84AAF-2955-47FA-96A8-1A3EE6711A04}"/>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2-2.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通知メールからアクセスする</a:t>
            </a:r>
            <a:endParaRPr lang="ja-JP" altLang="en-US" sz="1600" b="1" dirty="0">
              <a:latin typeface="メイリオ" panose="020B0604030504040204" pitchFamily="50" charset="-128"/>
              <a:ea typeface="メイリオ" panose="020B0604030504040204" pitchFamily="50" charset="-128"/>
            </a:endParaRPr>
          </a:p>
        </p:txBody>
      </p:sp>
      <p:sp>
        <p:nvSpPr>
          <p:cNvPr id="12" name="Google Shape;156;g125f8f40711_0_119">
            <a:extLst>
              <a:ext uri="{FF2B5EF4-FFF2-40B4-BE49-F238E27FC236}">
                <a16:creationId xmlns:a16="http://schemas.microsoft.com/office/drawing/2014/main" id="{8EF37C9E-3BB4-4492-8837-6BAE1EF96436}"/>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①通知メールに記載された</a:t>
            </a:r>
            <a:r>
              <a:rPr lang="en-US" altLang="ja-JP" sz="1400" dirty="0">
                <a:latin typeface="メイリオ" panose="020B0604030504040204" pitchFamily="50" charset="-128"/>
                <a:ea typeface="メイリオ" panose="020B0604030504040204" pitchFamily="50" charset="-128"/>
              </a:rPr>
              <a:t>URL</a:t>
            </a:r>
            <a:r>
              <a:rPr lang="ja-JP" altLang="en-US" sz="1400" dirty="0">
                <a:latin typeface="メイリオ" panose="020B0604030504040204" pitchFamily="50" charset="-128"/>
                <a:ea typeface="メイリオ" panose="020B0604030504040204" pitchFamily="50" charset="-128"/>
              </a:rPr>
              <a:t>をクリックします。</a:t>
            </a:r>
          </a:p>
        </p:txBody>
      </p:sp>
      <p:sp>
        <p:nvSpPr>
          <p:cNvPr id="13" name="Google Shape;157;g125f8f40711_0_119">
            <a:extLst>
              <a:ext uri="{FF2B5EF4-FFF2-40B4-BE49-F238E27FC236}">
                <a16:creationId xmlns:a16="http://schemas.microsoft.com/office/drawing/2014/main" id="{C8FD35CF-5881-404C-A8BB-C9EDB3F43BF9}"/>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②カオナビトップ画面に移動するので、</a:t>
            </a:r>
            <a:r>
              <a:rPr lang="en-US" altLang="ja-JP" sz="1400" dirty="0">
                <a:latin typeface="メイリオ" panose="020B0604030504040204" pitchFamily="50" charset="-128"/>
                <a:ea typeface="メイリオ" panose="020B0604030504040204" pitchFamily="50" charset="-128"/>
              </a:rPr>
              <a:t>ID</a:t>
            </a:r>
            <a:r>
              <a:rPr lang="ja-JP" altLang="en-US" sz="1400" dirty="0">
                <a:latin typeface="メイリオ" panose="020B0604030504040204" pitchFamily="50" charset="-128"/>
                <a:ea typeface="メイリオ" panose="020B0604030504040204" pitchFamily="50" charset="-128"/>
              </a:rPr>
              <a:t>（メールアドレス）とパスワードを入力し、ログインします。</a:t>
            </a:r>
          </a:p>
        </p:txBody>
      </p:sp>
      <p:pic>
        <p:nvPicPr>
          <p:cNvPr id="14" name="Picture 2">
            <a:extLst>
              <a:ext uri="{FF2B5EF4-FFF2-40B4-BE49-F238E27FC236}">
                <a16:creationId xmlns:a16="http://schemas.microsoft.com/office/drawing/2014/main" id="{753EF468-46A2-4F11-8F1F-08982E7FB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089" y="1740274"/>
            <a:ext cx="5277497" cy="3477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11383"/>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1696</Words>
  <Application>Microsoft Office PowerPoint</Application>
  <PresentationFormat>ワイド画面</PresentationFormat>
  <Paragraphs>167</Paragraphs>
  <Slides>22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Noto Sans CJK JP</vt:lpstr>
      <vt:lpstr>メイリオ</vt:lpstr>
      <vt:lpstr>メイリオ</vt:lpstr>
      <vt:lpstr>游ゴシック</vt:lpstr>
      <vt:lpstr>游ゴシック Light</vt:lpstr>
      <vt:lpstr>Arial</vt:lpstr>
      <vt:lpstr>Calibri</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株式会社カオナビ</dc:creator>
  <cp:lastModifiedBy>湯本涼子</cp:lastModifiedBy>
  <cp:revision>54</cp:revision>
  <dcterms:created xsi:type="dcterms:W3CDTF">2021-11-29T06:38:26Z</dcterms:created>
  <dcterms:modified xsi:type="dcterms:W3CDTF">2023-10-31T12:26:25Z</dcterms:modified>
</cp:coreProperties>
</file>