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3" r:id="rId4"/>
    <p:sldId id="265" r:id="rId5"/>
    <p:sldId id="278" r:id="rId6"/>
    <p:sldId id="280" r:id="rId7"/>
    <p:sldId id="282" r:id="rId8"/>
    <p:sldId id="284" r:id="rId9"/>
    <p:sldId id="286" r:id="rId10"/>
    <p:sldId id="287" r:id="rId11"/>
    <p:sldId id="289" r:id="rId12"/>
    <p:sldId id="291" r:id="rId13"/>
    <p:sldId id="293" r:id="rId14"/>
    <p:sldId id="295" r:id="rId15"/>
    <p:sldId id="296" r:id="rId16"/>
    <p:sldId id="297" r:id="rId17"/>
    <p:sldId id="298" r:id="rId18"/>
    <p:sldId id="299" r:id="rId19"/>
    <p:sldId id="300" r:id="rId20"/>
    <p:sldId id="303" r:id="rId21"/>
    <p:sldId id="305" r:id="rId22"/>
    <p:sldId id="306" r:id="rId23"/>
    <p:sldId id="308" r:id="rId24"/>
    <p:sldId id="311" r:id="rId25"/>
    <p:sldId id="312" r:id="rId26"/>
    <p:sldId id="314" r:id="rId27"/>
    <p:sldId id="316" r:id="rId28"/>
    <p:sldId id="317" r:id="rId29"/>
    <p:sldId id="318" r:id="rId30"/>
    <p:sldId id="320" r:id="rId31"/>
    <p:sldId id="321" r:id="rId32"/>
    <p:sldId id="326" r:id="rId33"/>
    <p:sldId id="327" r:id="rId34"/>
    <p:sldId id="328" r:id="rId35"/>
    <p:sldId id="325" r:id="rId3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FE0"/>
    <a:srgbClr val="5C79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4" autoAdjust="0"/>
    <p:restoredTop sz="92065" autoAdjust="0"/>
  </p:normalViewPr>
  <p:slideViewPr>
    <p:cSldViewPr snapToGrid="0" snapToObjects="1">
      <p:cViewPr varScale="1">
        <p:scale>
          <a:sx n="80" d="100"/>
          <a:sy n="80" d="100"/>
        </p:scale>
        <p:origin x="70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83458-4BCC-0C46-88AA-37E4D6B1D3A8}" type="datetimeFigureOut">
              <a:rPr kumimoji="1" lang="ja-JP" altLang="en-US" smtClean="0"/>
              <a:t>2023/7/31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54AE7-D0CB-5647-AB15-940B16B72A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78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アイコン&#10;&#10;中程度の精度で自動的に生成された説明">
            <a:extLst>
              <a:ext uri="{FF2B5EF4-FFF2-40B4-BE49-F238E27FC236}">
                <a16:creationId xmlns:a16="http://schemas.microsoft.com/office/drawing/2014/main" id="{E31682A3-05A4-E546-8BF6-4410260A2E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578" y="-12700"/>
            <a:ext cx="12214578" cy="6870700"/>
          </a:xfrm>
          <a:prstGeom prst="rect">
            <a:avLst/>
          </a:prstGeom>
        </p:spPr>
      </p:pic>
      <p:sp>
        <p:nvSpPr>
          <p:cNvPr id="7" name="日付プレースホルダー 3">
            <a:extLst>
              <a:ext uri="{FF2B5EF4-FFF2-40B4-BE49-F238E27FC236}">
                <a16:creationId xmlns:a16="http://schemas.microsoft.com/office/drawing/2014/main" id="{5EB84214-5DD0-8D4D-8E98-0F6A37DED005}"/>
              </a:ext>
            </a:extLst>
          </p:cNvPr>
          <p:cNvSpPr txBox="1">
            <a:spLocks/>
          </p:cNvSpPr>
          <p:nvPr userDrawn="1"/>
        </p:nvSpPr>
        <p:spPr>
          <a:xfrm>
            <a:off x="138956" y="64623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© </a:t>
            </a:r>
            <a:r>
              <a:rPr lang="en-US" altLang="ja-JP" sz="900" dirty="0" err="1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kaonavi</a:t>
            </a:r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, inc.</a:t>
            </a:r>
            <a:endParaRPr lang="ja-JP" altLang="en-US" sz="900">
              <a:solidFill>
                <a:schemeClr val="accent3"/>
              </a:solidFill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766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77E364-D4F4-094E-9A2C-ECFE9FB00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D3EC102-B746-3742-A795-CA4C0124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1DE5A12-BDC8-7E42-8E0A-8852CA5C8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649D9DC-05BD-A242-B5E7-3E5B04B9F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© kaonavi, inc.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AC86AC0-33A9-B74E-9BCC-E7173BCF5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BA04586-4202-594A-8A3A-C39AE36D9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477C-75DD-F84C-AE90-019B57214C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2197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E86787-5DF6-C348-A9E3-E6413193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A0137DB-9D4A-A143-9464-C0A5FF3698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987CC7-1AC2-A64F-AE2A-8F4D006F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© kaonavi, inc.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CD5EFAF-8126-9343-84E3-A770D23A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E96F558-68C1-C646-AB31-E19478AE4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477C-75DD-F84C-AE90-019B57214C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8417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D581FD1-CAE5-3C43-8501-46D503DBEE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FE4FF74-A844-3647-93F5-97DA82897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44522F-3273-954B-8232-927241DF9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© kaonavi, inc.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DBE99C7-EFE9-D74D-8EE1-7986624E3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11BC4A-916B-7943-A617-799EDDA5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477C-75DD-F84C-AE90-019B57214C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014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84B28B9-4152-BB45-8FBA-03726FDFB1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8392"/>
            <a:ext cx="12192000" cy="75565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34AA06E-BA57-8F4F-93A7-74B6921BE1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68350"/>
          </a:xfrm>
          <a:prstGeom prst="rect">
            <a:avLst/>
          </a:prstGeom>
        </p:spPr>
      </p:pic>
      <p:sp>
        <p:nvSpPr>
          <p:cNvPr id="5" name="日付プレースホルダー 3">
            <a:extLst>
              <a:ext uri="{FF2B5EF4-FFF2-40B4-BE49-F238E27FC236}">
                <a16:creationId xmlns:a16="http://schemas.microsoft.com/office/drawing/2014/main" id="{91D896C9-CB53-FD42-92DB-5369EBBCEA0D}"/>
              </a:ext>
            </a:extLst>
          </p:cNvPr>
          <p:cNvSpPr txBox="1">
            <a:spLocks/>
          </p:cNvSpPr>
          <p:nvPr userDrawn="1"/>
        </p:nvSpPr>
        <p:spPr>
          <a:xfrm>
            <a:off x="138956" y="64623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© </a:t>
            </a:r>
            <a:r>
              <a:rPr lang="en-US" altLang="ja-JP" sz="900" dirty="0" err="1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kaonavi</a:t>
            </a:r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, inc.</a:t>
            </a:r>
            <a:endParaRPr lang="ja-JP" altLang="en-US" sz="900">
              <a:solidFill>
                <a:schemeClr val="accent3"/>
              </a:solidFill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</p:txBody>
      </p:sp>
      <p:sp>
        <p:nvSpPr>
          <p:cNvPr id="6" name="スライド番号プレースホルダー 14">
            <a:extLst>
              <a:ext uri="{FF2B5EF4-FFF2-40B4-BE49-F238E27FC236}">
                <a16:creationId xmlns:a16="http://schemas.microsoft.com/office/drawing/2014/main" id="{C9FAC6DA-B279-D64B-BB0C-A8E73EBDCE29}"/>
              </a:ext>
            </a:extLst>
          </p:cNvPr>
          <p:cNvSpPr txBox="1">
            <a:spLocks/>
          </p:cNvSpPr>
          <p:nvPr userDrawn="1"/>
        </p:nvSpPr>
        <p:spPr>
          <a:xfrm>
            <a:off x="932729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43477C-75DD-F84C-AE90-019B57214CD0}" type="slidenum">
              <a:rPr lang="ja-JP" altLang="en-US" smtClean="0">
                <a:solidFill>
                  <a:schemeClr val="accent3"/>
                </a:solidFill>
              </a:rPr>
              <a:pPr/>
              <a:t>‹#›</a:t>
            </a:fld>
            <a:endParaRPr lang="ja-JP" alt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6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81CE2F9D-6234-7940-BC8C-22373E914B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21400"/>
            <a:ext cx="12192000" cy="736600"/>
          </a:xfrm>
          <a:prstGeom prst="rect">
            <a:avLst/>
          </a:prstGeom>
        </p:spPr>
      </p:pic>
      <p:sp>
        <p:nvSpPr>
          <p:cNvPr id="10" name="日付プレースホルダー 3">
            <a:extLst>
              <a:ext uri="{FF2B5EF4-FFF2-40B4-BE49-F238E27FC236}">
                <a16:creationId xmlns:a16="http://schemas.microsoft.com/office/drawing/2014/main" id="{E488DE7C-9322-944E-AFEE-F5B9A893C660}"/>
              </a:ext>
            </a:extLst>
          </p:cNvPr>
          <p:cNvSpPr txBox="1">
            <a:spLocks/>
          </p:cNvSpPr>
          <p:nvPr userDrawn="1"/>
        </p:nvSpPr>
        <p:spPr>
          <a:xfrm>
            <a:off x="138956" y="64623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© </a:t>
            </a:r>
            <a:r>
              <a:rPr lang="en-US" altLang="ja-JP" sz="900" dirty="0" err="1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kaonavi</a:t>
            </a:r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, inc.</a:t>
            </a:r>
            <a:endParaRPr lang="ja-JP" altLang="en-US" sz="900">
              <a:solidFill>
                <a:schemeClr val="accent3"/>
              </a:solidFill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</p:txBody>
      </p:sp>
      <p:sp>
        <p:nvSpPr>
          <p:cNvPr id="11" name="スライド番号プレースホルダー 14">
            <a:extLst>
              <a:ext uri="{FF2B5EF4-FFF2-40B4-BE49-F238E27FC236}">
                <a16:creationId xmlns:a16="http://schemas.microsoft.com/office/drawing/2014/main" id="{96A5C108-134E-3842-9EFB-DF00D64C7A58}"/>
              </a:ext>
            </a:extLst>
          </p:cNvPr>
          <p:cNvSpPr txBox="1">
            <a:spLocks/>
          </p:cNvSpPr>
          <p:nvPr userDrawn="1"/>
        </p:nvSpPr>
        <p:spPr>
          <a:xfrm>
            <a:off x="932729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43477C-75DD-F84C-AE90-019B57214CD0}" type="slidenum">
              <a:rPr lang="ja-JP" altLang="en-US" smtClean="0">
                <a:solidFill>
                  <a:schemeClr val="accent3"/>
                </a:solidFill>
              </a:rPr>
              <a:pPr/>
              <a:t>‹#›</a:t>
            </a:fld>
            <a:endParaRPr lang="ja-JP" altLang="en-US">
              <a:solidFill>
                <a:schemeClr val="accent3"/>
              </a:solidFill>
            </a:endParaRP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C6A7E16A-4F7D-3243-A182-DBD115760110}"/>
              </a:ext>
            </a:extLst>
          </p:cNvPr>
          <p:cNvCxnSpPr>
            <a:cxnSpLocks/>
          </p:cNvCxnSpPr>
          <p:nvPr userDrawn="1"/>
        </p:nvCxnSpPr>
        <p:spPr>
          <a:xfrm>
            <a:off x="392915" y="798576"/>
            <a:ext cx="11130514" cy="0"/>
          </a:xfrm>
          <a:prstGeom prst="line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 descr="アイコン&#10;&#10;自動的に生成された説明">
            <a:extLst>
              <a:ext uri="{FF2B5EF4-FFF2-40B4-BE49-F238E27FC236}">
                <a16:creationId xmlns:a16="http://schemas.microsoft.com/office/drawing/2014/main" id="{58166E3B-FE0D-1843-BB42-C3B21B6E23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54106" y="406867"/>
            <a:ext cx="446573" cy="44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43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アイコン&#10;&#10;自動的に生成された説明">
            <a:extLst>
              <a:ext uri="{FF2B5EF4-FFF2-40B4-BE49-F238E27FC236}">
                <a16:creationId xmlns:a16="http://schemas.microsoft.com/office/drawing/2014/main" id="{41FDF7E6-B242-024D-BD06-1E7AB16BD3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39" y="0"/>
            <a:ext cx="12192000" cy="6858000"/>
          </a:xfrm>
          <a:prstGeom prst="rect">
            <a:avLst/>
          </a:prstGeom>
        </p:spPr>
      </p:pic>
      <p:sp>
        <p:nvSpPr>
          <p:cNvPr id="3" name="日付プレースホルダー 3">
            <a:extLst>
              <a:ext uri="{FF2B5EF4-FFF2-40B4-BE49-F238E27FC236}">
                <a16:creationId xmlns:a16="http://schemas.microsoft.com/office/drawing/2014/main" id="{6C47BFAE-58BF-644F-A7D8-4693C4DF0A30}"/>
              </a:ext>
            </a:extLst>
          </p:cNvPr>
          <p:cNvSpPr txBox="1">
            <a:spLocks/>
          </p:cNvSpPr>
          <p:nvPr userDrawn="1"/>
        </p:nvSpPr>
        <p:spPr>
          <a:xfrm>
            <a:off x="138956" y="64623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© </a:t>
            </a:r>
            <a:r>
              <a:rPr lang="en-US" altLang="ja-JP" sz="900" dirty="0" err="1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kaonavi</a:t>
            </a:r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, inc.</a:t>
            </a:r>
            <a:endParaRPr lang="ja-JP" altLang="en-US" sz="900">
              <a:solidFill>
                <a:schemeClr val="accent3"/>
              </a:solidFill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703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C5BE07F6-1C9F-9E4E-BD30-166C9A9ED3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327"/>
            <a:ext cx="12245788" cy="6888256"/>
          </a:xfrm>
          <a:prstGeom prst="rect">
            <a:avLst/>
          </a:prstGeom>
        </p:spPr>
      </p:pic>
      <p:sp>
        <p:nvSpPr>
          <p:cNvPr id="3" name="日付プレースホルダー 3">
            <a:extLst>
              <a:ext uri="{FF2B5EF4-FFF2-40B4-BE49-F238E27FC236}">
                <a16:creationId xmlns:a16="http://schemas.microsoft.com/office/drawing/2014/main" id="{8001A556-F41F-9443-AD5C-CAC9AF70A097}"/>
              </a:ext>
            </a:extLst>
          </p:cNvPr>
          <p:cNvSpPr txBox="1">
            <a:spLocks/>
          </p:cNvSpPr>
          <p:nvPr userDrawn="1"/>
        </p:nvSpPr>
        <p:spPr>
          <a:xfrm>
            <a:off x="138956" y="64623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solidFill>
                  <a:schemeClr val="bg1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© </a:t>
            </a:r>
            <a:r>
              <a:rPr lang="en-US" altLang="ja-JP" sz="900" dirty="0" err="1">
                <a:solidFill>
                  <a:schemeClr val="bg1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kaonavi</a:t>
            </a:r>
            <a:r>
              <a:rPr lang="en-US" altLang="ja-JP" sz="900" dirty="0">
                <a:solidFill>
                  <a:schemeClr val="bg1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, inc.</a:t>
            </a:r>
            <a:endParaRPr lang="ja-JP" altLang="en-US" sz="900">
              <a:solidFill>
                <a:schemeClr val="bg1"/>
              </a:solidFill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6286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つのコンテンツ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0F11EF8E-EED3-A840-8948-53B39653C5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44439" cy="6887497"/>
          </a:xfrm>
          <a:prstGeom prst="rect">
            <a:avLst/>
          </a:prstGeom>
        </p:spPr>
      </p:pic>
      <p:sp>
        <p:nvSpPr>
          <p:cNvPr id="3" name="日付プレースホルダー 3">
            <a:extLst>
              <a:ext uri="{FF2B5EF4-FFF2-40B4-BE49-F238E27FC236}">
                <a16:creationId xmlns:a16="http://schemas.microsoft.com/office/drawing/2014/main" id="{8001A556-F41F-9443-AD5C-CAC9AF70A097}"/>
              </a:ext>
            </a:extLst>
          </p:cNvPr>
          <p:cNvSpPr txBox="1">
            <a:spLocks/>
          </p:cNvSpPr>
          <p:nvPr userDrawn="1"/>
        </p:nvSpPr>
        <p:spPr>
          <a:xfrm>
            <a:off x="138956" y="64623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solidFill>
                  <a:schemeClr val="bg1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© </a:t>
            </a:r>
            <a:r>
              <a:rPr lang="en-US" altLang="ja-JP" sz="900" dirty="0" err="1">
                <a:solidFill>
                  <a:schemeClr val="bg1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kaonavi</a:t>
            </a:r>
            <a:r>
              <a:rPr lang="en-US" altLang="ja-JP" sz="900" dirty="0">
                <a:solidFill>
                  <a:schemeClr val="bg1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, inc.</a:t>
            </a:r>
            <a:endParaRPr lang="ja-JP" altLang="en-US" sz="900">
              <a:solidFill>
                <a:schemeClr val="bg1"/>
              </a:solidFill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840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F2837E2F-1F62-BC48-B843-840C18206F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18392"/>
            <a:ext cx="12192000" cy="75565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2516127-4049-6346-999B-A19C4E699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68350"/>
          </a:xfrm>
          <a:prstGeom prst="rect">
            <a:avLst/>
          </a:prstGeom>
        </p:spPr>
      </p:pic>
      <p:pic>
        <p:nvPicPr>
          <p:cNvPr id="15" name="図 14" descr="アイコン&#10;&#10;自動的に生成された説明">
            <a:extLst>
              <a:ext uri="{FF2B5EF4-FFF2-40B4-BE49-F238E27FC236}">
                <a16:creationId xmlns:a16="http://schemas.microsoft.com/office/drawing/2014/main" id="{6EBE4559-071D-FE4C-B7D7-B0E70A7BBA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75526" y="1988720"/>
            <a:ext cx="2817444" cy="2959500"/>
          </a:xfrm>
          <a:prstGeom prst="rect">
            <a:avLst/>
          </a:prstGeom>
        </p:spPr>
      </p:pic>
      <p:sp>
        <p:nvSpPr>
          <p:cNvPr id="16" name="字幕 2">
            <a:extLst>
              <a:ext uri="{FF2B5EF4-FFF2-40B4-BE49-F238E27FC236}">
                <a16:creationId xmlns:a16="http://schemas.microsoft.com/office/drawing/2014/main" id="{11E66261-C016-2D40-A45D-D30550550133}"/>
              </a:ext>
            </a:extLst>
          </p:cNvPr>
          <p:cNvSpPr txBox="1">
            <a:spLocks/>
          </p:cNvSpPr>
          <p:nvPr userDrawn="1"/>
        </p:nvSpPr>
        <p:spPr>
          <a:xfrm>
            <a:off x="5739672" y="2839725"/>
            <a:ext cx="4838449" cy="1257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000"/>
              </a:lnSpc>
            </a:pPr>
            <a:r>
              <a:rPr lang="ja-JP" altLang="en-US" sz="2700" b="1">
                <a:latin typeface="Noto Sans CJK JP" panose="020B0500000000000000" pitchFamily="34" charset="-128"/>
                <a:ea typeface="Noto Sans CJK JP" panose="020B0500000000000000" pitchFamily="34" charset="-128"/>
              </a:rPr>
              <a:t>ご清聴いただき</a:t>
            </a:r>
            <a:endParaRPr lang="en-US" altLang="ja-JP" sz="2700" b="1" dirty="0"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  <a:p>
            <a:pPr algn="l">
              <a:lnSpc>
                <a:spcPts val="4000"/>
              </a:lnSpc>
            </a:pPr>
            <a:r>
              <a:rPr lang="ja-JP" altLang="en-US" sz="2700" b="1">
                <a:latin typeface="Noto Sans CJK JP" panose="020B0500000000000000" pitchFamily="34" charset="-128"/>
                <a:ea typeface="Noto Sans CJK JP" panose="020B0500000000000000" pitchFamily="34" charset="-128"/>
              </a:rPr>
              <a:t>ありがとうございました！</a:t>
            </a:r>
          </a:p>
        </p:txBody>
      </p:sp>
      <p:sp>
        <p:nvSpPr>
          <p:cNvPr id="6" name="日付プレースホルダー 3">
            <a:extLst>
              <a:ext uri="{FF2B5EF4-FFF2-40B4-BE49-F238E27FC236}">
                <a16:creationId xmlns:a16="http://schemas.microsoft.com/office/drawing/2014/main" id="{E8E1F8EF-FED9-D24B-8506-6F8DCC0614CE}"/>
              </a:ext>
            </a:extLst>
          </p:cNvPr>
          <p:cNvSpPr txBox="1">
            <a:spLocks/>
          </p:cNvSpPr>
          <p:nvPr userDrawn="1"/>
        </p:nvSpPr>
        <p:spPr>
          <a:xfrm>
            <a:off x="138956" y="64623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© </a:t>
            </a:r>
            <a:r>
              <a:rPr lang="en-US" altLang="ja-JP" sz="900" dirty="0" err="1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kaonavi</a:t>
            </a:r>
            <a:r>
              <a:rPr lang="en-US" altLang="ja-JP" sz="900" dirty="0">
                <a:solidFill>
                  <a:schemeClr val="accent3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, inc.</a:t>
            </a:r>
            <a:endParaRPr lang="ja-JP" altLang="en-US" sz="900">
              <a:solidFill>
                <a:schemeClr val="accent3"/>
              </a:solidFill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938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E7397D1-7837-5548-B182-0DA0D4106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© kaonavi, inc.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999BCFC-9D0D-784A-ABD6-1D23D70EB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EBB8AD-8FD6-FA4C-A026-C750270A2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477C-75DD-F84C-AE90-019B57214C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8483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F3A318-FCFB-834A-A154-D668A046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1DC630-8DFF-8E43-A53F-4927905BC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7C53047-7E39-A147-973A-2F381C7F4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2E0386-2263-524C-8C54-5C27B8C8C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© kaonavi, inc.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9706CA6-282D-464C-AC0D-9BC8DF43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BCDA445-7AF0-3644-B661-7B91B2FC4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3477C-75DD-F84C-AE90-019B57214C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533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20F389F-8C2B-0D47-B895-539804CF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C683583-CF30-4C42-B36D-341AF3327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184929-0358-8B44-B18D-9ABFC00ECE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© kaonavi, inc.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25EEAB5-797E-4F4C-B5D4-2832A1996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A6DADA-F759-4D4A-97BC-536D8E8EE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3477C-75DD-F84C-AE90-019B57214CD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05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1" r:id="rId4"/>
    <p:sldLayoutId id="2147483652" r:id="rId5"/>
    <p:sldLayoutId id="2147483660" r:id="rId6"/>
    <p:sldLayoutId id="2147483653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slide" Target="slide16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日付プレースホルダー 3">
            <a:extLst>
              <a:ext uri="{FF2B5EF4-FFF2-40B4-BE49-F238E27FC236}">
                <a16:creationId xmlns:a16="http://schemas.microsoft.com/office/drawing/2014/main" id="{FC059242-191C-034C-B0B7-22CAD840D1F9}"/>
              </a:ext>
            </a:extLst>
          </p:cNvPr>
          <p:cNvSpPr txBox="1">
            <a:spLocks/>
          </p:cNvSpPr>
          <p:nvPr/>
        </p:nvSpPr>
        <p:spPr>
          <a:xfrm>
            <a:off x="138956" y="646231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900" dirty="0">
                <a:solidFill>
                  <a:schemeClr val="accent4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© </a:t>
            </a:r>
            <a:r>
              <a:rPr lang="en-US" altLang="ja-JP" sz="900" dirty="0" err="1">
                <a:solidFill>
                  <a:schemeClr val="accent4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kaonavi</a:t>
            </a:r>
            <a:r>
              <a:rPr lang="en-US" altLang="ja-JP" sz="900" dirty="0">
                <a:solidFill>
                  <a:schemeClr val="accent4"/>
                </a:solidFill>
                <a:latin typeface="Noto Sans CJK JP" panose="020B0500000000000000" pitchFamily="34" charset="-128"/>
                <a:ea typeface="Noto Sans CJK JP" panose="020B0500000000000000" pitchFamily="34" charset="-128"/>
              </a:rPr>
              <a:t>, inc.</a:t>
            </a:r>
            <a:endParaRPr lang="ja-JP" altLang="en-US" sz="900">
              <a:solidFill>
                <a:schemeClr val="accent4"/>
              </a:solidFill>
              <a:latin typeface="Noto Sans CJK JP" panose="020B0500000000000000" pitchFamily="34" charset="-128"/>
              <a:ea typeface="Noto Sans CJK JP" panose="020B0500000000000000" pitchFamily="34" charset="-128"/>
            </a:endParaRPr>
          </a:p>
        </p:txBody>
      </p:sp>
      <p:sp>
        <p:nvSpPr>
          <p:cNvPr id="5" name="Google Shape;62;p1">
            <a:extLst>
              <a:ext uri="{FF2B5EF4-FFF2-40B4-BE49-F238E27FC236}">
                <a16:creationId xmlns:a16="http://schemas.microsoft.com/office/drawing/2014/main" id="{DF267854-CDD4-457D-9298-81C949C6F34E}"/>
              </a:ext>
            </a:extLst>
          </p:cNvPr>
          <p:cNvSpPr txBox="1"/>
          <p:nvPr/>
        </p:nvSpPr>
        <p:spPr>
          <a:xfrm>
            <a:off x="1742898" y="1571624"/>
            <a:ext cx="6369900" cy="2646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447FE0"/>
                </a:solidFill>
                <a:latin typeface="Meiryo"/>
                <a:ea typeface="Meiryo"/>
                <a:cs typeface="Meiryo"/>
                <a:sym typeface="Meiryo"/>
              </a:rPr>
              <a:t>カオナビ</a:t>
            </a:r>
            <a:br>
              <a:rPr lang="en-US" sz="5400" b="0" i="0" u="none" strike="noStrike" cap="none" dirty="0">
                <a:solidFill>
                  <a:srgbClr val="447FE0"/>
                </a:solidFill>
                <a:latin typeface="Meiryo"/>
                <a:ea typeface="Meiryo"/>
                <a:cs typeface="Meiryo"/>
                <a:sym typeface="Meiryo"/>
              </a:rPr>
            </a:br>
            <a:r>
              <a:rPr lang="en-US" sz="4900" b="0" i="0" u="none" strike="noStrike" cap="none" dirty="0" err="1">
                <a:solidFill>
                  <a:srgbClr val="447FE0"/>
                </a:solidFill>
                <a:latin typeface="Meiryo"/>
                <a:ea typeface="Meiryo"/>
                <a:cs typeface="Meiryo"/>
                <a:sym typeface="Meiryo"/>
              </a:rPr>
              <a:t>社員向けマニュアル</a:t>
            </a:r>
            <a:endParaRPr lang="en-US" sz="4900" b="0" i="0" u="none" strike="noStrike" cap="none" dirty="0">
              <a:solidFill>
                <a:srgbClr val="447FE0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lang="en-US" sz="1600" dirty="0">
              <a:solidFill>
                <a:srgbClr val="FFCA08"/>
              </a:solidFill>
              <a:latin typeface="Meiryo"/>
              <a:ea typeface="Meiryo"/>
              <a:cs typeface="Meiryo"/>
              <a:sym typeface="Meiry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ja-JP" altLang="en-US" sz="32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3200" b="0" i="0" u="none" strike="noStrike" cap="none" dirty="0">
              <a:solidFill>
                <a:srgbClr val="FFCA08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7" name="Google Shape;63;p1">
            <a:extLst>
              <a:ext uri="{FF2B5EF4-FFF2-40B4-BE49-F238E27FC236}">
                <a16:creationId xmlns:a16="http://schemas.microsoft.com/office/drawing/2014/main" id="{17AE6DF2-1A05-4299-B200-5B86469C56B7}"/>
              </a:ext>
            </a:extLst>
          </p:cNvPr>
          <p:cNvSpPr/>
          <p:nvPr/>
        </p:nvSpPr>
        <p:spPr>
          <a:xfrm>
            <a:off x="867827" y="4325761"/>
            <a:ext cx="8364663" cy="10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本マニュアルは、テンプレートとして作成しております</a:t>
            </a:r>
            <a:r>
              <a:rPr lang="en-US" sz="13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各社の運用ルールや設定内容に併せて、キャプチャの変更やページの追加・削除等の編集をお願い致します</a:t>
            </a:r>
            <a:r>
              <a:rPr lang="en-US" sz="13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3462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59A9C052-CB0A-57BF-96C6-638E281587E3}"/>
              </a:ext>
            </a:extLst>
          </p:cNvPr>
          <p:cNvGrpSpPr/>
          <p:nvPr/>
        </p:nvGrpSpPr>
        <p:grpSpPr>
          <a:xfrm>
            <a:off x="447464" y="1521241"/>
            <a:ext cx="5110056" cy="3091834"/>
            <a:chOff x="1074219" y="2932417"/>
            <a:chExt cx="9357948" cy="5160145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B93CFA82-B46D-461B-4731-F0CE048B9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19" y="2932417"/>
              <a:ext cx="9357948" cy="5160145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8" name="Google Shape;600;p14">
              <a:extLst>
                <a:ext uri="{FF2B5EF4-FFF2-40B4-BE49-F238E27FC236}">
                  <a16:creationId xmlns:a16="http://schemas.microsoft.com/office/drawing/2014/main" id="{769D01C0-5EA3-BB54-2750-543D29CFCDC7}"/>
                </a:ext>
              </a:extLst>
            </p:cNvPr>
            <p:cNvSpPr/>
            <p:nvPr/>
          </p:nvSpPr>
          <p:spPr>
            <a:xfrm>
              <a:off x="3329493" y="3861994"/>
              <a:ext cx="758414" cy="360381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73A2DEA5-9C6A-91B1-E8FF-EC7FD88BB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359" y="1521241"/>
            <a:ext cx="5675083" cy="2953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Google Shape;76;p5">
            <a:extLst>
              <a:ext uri="{FF2B5EF4-FFF2-40B4-BE49-F238E27FC236}">
                <a16:creationId xmlns:a16="http://schemas.microsoft.com/office/drawing/2014/main" id="{079BAFA8-6636-4C38-BC6B-EB742AC90462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8;p5">
            <a:extLst>
              <a:ext uri="{FF2B5EF4-FFF2-40B4-BE49-F238E27FC236}">
                <a16:creationId xmlns:a16="http://schemas.microsoft.com/office/drawing/2014/main" id="{96D164F0-4E51-46E6-AAF6-75F0D037FF88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12" name="Google Shape;203;g125f8f40711_0_141">
            <a:extLst>
              <a:ext uri="{FF2B5EF4-FFF2-40B4-BE49-F238E27FC236}">
                <a16:creationId xmlns:a16="http://schemas.microsoft.com/office/drawing/2014/main" id="{C14B5965-1EE5-4C8F-BCB4-5E666817EFD4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2-2.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シート情報の詳細を見る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9" name="Google Shape;156;g125f8f40711_0_119">
            <a:extLst>
              <a:ext uri="{FF2B5EF4-FFF2-40B4-BE49-F238E27FC236}">
                <a16:creationId xmlns:a16="http://schemas.microsoft.com/office/drawing/2014/main" id="{F7E58330-F7BC-4C66-82AF-A142B4EDFFFF}"/>
              </a:ext>
            </a:extLst>
          </p:cNvPr>
          <p:cNvSpPr txBox="1"/>
          <p:nvPr/>
        </p:nvSpPr>
        <p:spPr>
          <a:xfrm>
            <a:off x="694171" y="1198686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①閲覧したいシートのシート名をクリックします。</a:t>
            </a:r>
            <a:endParaRPr lang="en-US" altLang="ja-JP" sz="14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Google Shape;157;g125f8f40711_0_119">
            <a:extLst>
              <a:ext uri="{FF2B5EF4-FFF2-40B4-BE49-F238E27FC236}">
                <a16:creationId xmlns:a16="http://schemas.microsoft.com/office/drawing/2014/main" id="{7423EC48-7771-489D-95BF-C3BDEBB71B6A}"/>
              </a:ext>
            </a:extLst>
          </p:cNvPr>
          <p:cNvSpPr txBox="1"/>
          <p:nvPr/>
        </p:nvSpPr>
        <p:spPr>
          <a:xfrm>
            <a:off x="6167550" y="1198686"/>
            <a:ext cx="539070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②シート情報の詳細が表示されます。</a:t>
            </a:r>
            <a:endParaRPr lang="en-US" altLang="ja-JP" sz="14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9160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974;p31">
            <a:extLst>
              <a:ext uri="{FF2B5EF4-FFF2-40B4-BE49-F238E27FC236}">
                <a16:creationId xmlns:a16="http://schemas.microsoft.com/office/drawing/2014/main" id="{A384ACEC-DFF8-3A4C-CC23-ED2D042ED7A3}"/>
              </a:ext>
            </a:extLst>
          </p:cNvPr>
          <p:cNvSpPr txBox="1"/>
          <p:nvPr/>
        </p:nvSpPr>
        <p:spPr>
          <a:xfrm>
            <a:off x="1280104" y="1754170"/>
            <a:ext cx="200977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リストビュー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FFDAC81-0719-4C39-FE2B-F7BDD07A5625}"/>
              </a:ext>
            </a:extLst>
          </p:cNvPr>
          <p:cNvGrpSpPr/>
          <p:nvPr/>
        </p:nvGrpSpPr>
        <p:grpSpPr>
          <a:xfrm>
            <a:off x="925574" y="2154238"/>
            <a:ext cx="4694178" cy="2843198"/>
            <a:chOff x="1074219" y="3526112"/>
            <a:chExt cx="9353832" cy="5116413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C1A0BA55-8D83-7557-F5E7-71F2C9536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219" y="3526112"/>
              <a:ext cx="9353832" cy="5116413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1" name="Google Shape;600;p14">
              <a:extLst>
                <a:ext uri="{FF2B5EF4-FFF2-40B4-BE49-F238E27FC236}">
                  <a16:creationId xmlns:a16="http://schemas.microsoft.com/office/drawing/2014/main" id="{9D92E0B0-3499-8279-18CF-5D7FCD0F2322}"/>
                </a:ext>
              </a:extLst>
            </p:cNvPr>
            <p:cNvSpPr/>
            <p:nvPr/>
          </p:nvSpPr>
          <p:spPr>
            <a:xfrm>
              <a:off x="8092510" y="3592297"/>
              <a:ext cx="658836" cy="358825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22" name="Google Shape;601;p14">
              <a:extLst>
                <a:ext uri="{FF2B5EF4-FFF2-40B4-BE49-F238E27FC236}">
                  <a16:creationId xmlns:a16="http://schemas.microsoft.com/office/drawing/2014/main" id="{FF75773D-09E0-D4B0-5A74-A9C9D64407FE}"/>
                </a:ext>
              </a:extLst>
            </p:cNvPr>
            <p:cNvCxnSpPr>
              <a:stCxn id="21" idx="2"/>
            </p:cNvCxnSpPr>
            <p:nvPr/>
          </p:nvCxnSpPr>
          <p:spPr>
            <a:xfrm flipH="1">
              <a:off x="7266791" y="3951122"/>
              <a:ext cx="1155137" cy="148149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3" name="Google Shape;602;p14">
              <a:extLst>
                <a:ext uri="{FF2B5EF4-FFF2-40B4-BE49-F238E27FC236}">
                  <a16:creationId xmlns:a16="http://schemas.microsoft.com/office/drawing/2014/main" id="{2F0A8A0F-81D9-FF1A-41EB-A4FB44270A11}"/>
                </a:ext>
              </a:extLst>
            </p:cNvPr>
            <p:cNvSpPr/>
            <p:nvPr/>
          </p:nvSpPr>
          <p:spPr>
            <a:xfrm>
              <a:off x="4905487" y="5122368"/>
              <a:ext cx="2899186" cy="2868839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17" name="Google Shape;402;p27">
            <a:extLst>
              <a:ext uri="{FF2B5EF4-FFF2-40B4-BE49-F238E27FC236}">
                <a16:creationId xmlns:a16="http://schemas.microsoft.com/office/drawing/2014/main" id="{0AF4CB94-2DF2-152F-AFE0-AEAE520D91D0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5573" y="1781665"/>
            <a:ext cx="354531" cy="2727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721D9EA-6EBE-9CC8-744F-C6ABC4EE2AED}"/>
              </a:ext>
            </a:extLst>
          </p:cNvPr>
          <p:cNvSpPr/>
          <p:nvPr/>
        </p:nvSpPr>
        <p:spPr>
          <a:xfrm>
            <a:off x="6096001" y="1765881"/>
            <a:ext cx="1800493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グリットビュー</a:t>
            </a:r>
          </a:p>
        </p:txBody>
      </p:sp>
      <p:pic>
        <p:nvPicPr>
          <p:cNvPr id="3" name="Google Shape;394;p27">
            <a:extLst>
              <a:ext uri="{FF2B5EF4-FFF2-40B4-BE49-F238E27FC236}">
                <a16:creationId xmlns:a16="http://schemas.microsoft.com/office/drawing/2014/main" id="{284B4302-4815-CF8B-23F0-6E37537EC948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4620" y="1781665"/>
            <a:ext cx="354531" cy="27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8759BBC-F14C-5DE0-7260-686BEFA4D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454" y="2154239"/>
            <a:ext cx="5498024" cy="28367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Google Shape;298;p6">
            <a:extLst>
              <a:ext uri="{FF2B5EF4-FFF2-40B4-BE49-F238E27FC236}">
                <a16:creationId xmlns:a16="http://schemas.microsoft.com/office/drawing/2014/main" id="{1C28912C-F3DD-C152-EA84-96F11F7FBFD7}"/>
              </a:ext>
            </a:extLst>
          </p:cNvPr>
          <p:cNvSpPr txBox="1"/>
          <p:nvPr/>
        </p:nvSpPr>
        <p:spPr>
          <a:xfrm>
            <a:off x="3581911" y="5201342"/>
            <a:ext cx="813840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ja-JP" altLang="en-US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複数名のメンバーのデータを比較するには、リストビューが便利です。</a:t>
            </a:r>
            <a:endParaRPr lang="en-US" altLang="ja-JP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Google Shape;76;p5">
            <a:extLst>
              <a:ext uri="{FF2B5EF4-FFF2-40B4-BE49-F238E27FC236}">
                <a16:creationId xmlns:a16="http://schemas.microsoft.com/office/drawing/2014/main" id="{6D2C4CBA-EC2C-468D-AB61-FF6D2CA3A72E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78;p5">
            <a:extLst>
              <a:ext uri="{FF2B5EF4-FFF2-40B4-BE49-F238E27FC236}">
                <a16:creationId xmlns:a16="http://schemas.microsoft.com/office/drawing/2014/main" id="{A08F8AA4-5AC9-42C4-90BC-E3AB0237D9AD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25" name="Google Shape;203;g125f8f40711_0_141">
            <a:extLst>
              <a:ext uri="{FF2B5EF4-FFF2-40B4-BE49-F238E27FC236}">
                <a16:creationId xmlns:a16="http://schemas.microsoft.com/office/drawing/2014/main" id="{B2044F1D-48EC-4F14-A28D-9EEDCA0106D4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2-2.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シート情報の詳細を見る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6" name="Google Shape;156;g125f8f40711_0_119">
            <a:extLst>
              <a:ext uri="{FF2B5EF4-FFF2-40B4-BE49-F238E27FC236}">
                <a16:creationId xmlns:a16="http://schemas.microsoft.com/office/drawing/2014/main" id="{94343B54-2532-4637-8943-43A29EB8EAD9}"/>
              </a:ext>
            </a:extLst>
          </p:cNvPr>
          <p:cNvSpPr txBox="1"/>
          <p:nvPr/>
        </p:nvSpPr>
        <p:spPr>
          <a:xfrm>
            <a:off x="694171" y="1198686"/>
            <a:ext cx="1069518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➂メンバー一覧画面の右上にある切り替えボタンをクリックすることで、グリッドビューとリストビューを切り替えられます</a:t>
            </a:r>
            <a:r>
              <a:rPr lang="ja-JP" altLang="en-US" sz="16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lang="en-US" altLang="ja-JP" sz="16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1832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8121F7-4B4A-CB4B-0EB9-4623F98B8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795" y="1937308"/>
            <a:ext cx="8214410" cy="42819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Google Shape;76;p5">
            <a:extLst>
              <a:ext uri="{FF2B5EF4-FFF2-40B4-BE49-F238E27FC236}">
                <a16:creationId xmlns:a16="http://schemas.microsoft.com/office/drawing/2014/main" id="{B24F4687-BF03-4F36-BE2C-7FEEAB4E2845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78;p5">
            <a:extLst>
              <a:ext uri="{FF2B5EF4-FFF2-40B4-BE49-F238E27FC236}">
                <a16:creationId xmlns:a16="http://schemas.microsoft.com/office/drawing/2014/main" id="{8C1D5FE9-D3CD-410C-9870-A9C2DD786D01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9" name="Google Shape;203;g125f8f40711_0_141">
            <a:extLst>
              <a:ext uri="{FF2B5EF4-FFF2-40B4-BE49-F238E27FC236}">
                <a16:creationId xmlns:a16="http://schemas.microsoft.com/office/drawing/2014/main" id="{D297A5D7-E22E-4FDF-8B3A-B57C1F269D57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2-3.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メンバー情報をソートする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0" name="Google Shape;156;g125f8f40711_0_119">
            <a:extLst>
              <a:ext uri="{FF2B5EF4-FFF2-40B4-BE49-F238E27FC236}">
                <a16:creationId xmlns:a16="http://schemas.microsoft.com/office/drawing/2014/main" id="{E954DBED-BD39-45B2-9827-C45DE52C5E43}"/>
              </a:ext>
            </a:extLst>
          </p:cNvPr>
          <p:cNvSpPr txBox="1"/>
          <p:nvPr/>
        </p:nvSpPr>
        <p:spPr>
          <a:xfrm>
            <a:off x="694171" y="1198686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①閲覧したいシートのシート名称をクリックします。</a:t>
            </a:r>
          </a:p>
        </p:txBody>
      </p:sp>
      <p:sp>
        <p:nvSpPr>
          <p:cNvPr id="12" name="Google Shape;157;g125f8f40711_0_119">
            <a:extLst>
              <a:ext uri="{FF2B5EF4-FFF2-40B4-BE49-F238E27FC236}">
                <a16:creationId xmlns:a16="http://schemas.microsoft.com/office/drawing/2014/main" id="{953FA58B-0DB6-4D6C-9DFE-7E26616E2762}"/>
              </a:ext>
            </a:extLst>
          </p:cNvPr>
          <p:cNvSpPr txBox="1"/>
          <p:nvPr/>
        </p:nvSpPr>
        <p:spPr>
          <a:xfrm>
            <a:off x="6167550" y="1198686"/>
            <a:ext cx="539070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②「ソート」から任意のソート順を指定します。</a:t>
            </a:r>
            <a:endParaRPr lang="en-US" altLang="ja-JP" sz="14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項目ごとに「↑」をクリックすると昇順、「↓」をクリックすると降順でソートされます。</a:t>
            </a:r>
          </a:p>
        </p:txBody>
      </p:sp>
    </p:spTree>
    <p:extLst>
      <p:ext uri="{BB962C8B-B14F-4D97-AF65-F5344CB8AC3E}">
        <p14:creationId xmlns:p14="http://schemas.microsoft.com/office/powerpoint/2010/main" val="949056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5A834BA-ADD7-9694-551A-6790865C6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59" y="1898573"/>
            <a:ext cx="7810881" cy="40716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Google Shape;76;p5">
            <a:extLst>
              <a:ext uri="{FF2B5EF4-FFF2-40B4-BE49-F238E27FC236}">
                <a16:creationId xmlns:a16="http://schemas.microsoft.com/office/drawing/2014/main" id="{83CCB9C5-B97A-46BA-8CCC-3DA7925E3A8E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78;p5">
            <a:extLst>
              <a:ext uri="{FF2B5EF4-FFF2-40B4-BE49-F238E27FC236}">
                <a16:creationId xmlns:a16="http://schemas.microsoft.com/office/drawing/2014/main" id="{B6C9CD74-FC55-4CA1-99D4-8D02C8262DE3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9" name="Google Shape;203;g125f8f40711_0_141">
            <a:extLst>
              <a:ext uri="{FF2B5EF4-FFF2-40B4-BE49-F238E27FC236}">
                <a16:creationId xmlns:a16="http://schemas.microsoft.com/office/drawing/2014/main" id="{DB423A58-BD08-4CC4-9C2F-CA26F81750F2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0" name="Google Shape;156;g125f8f40711_0_119">
            <a:extLst>
              <a:ext uri="{FF2B5EF4-FFF2-40B4-BE49-F238E27FC236}">
                <a16:creationId xmlns:a16="http://schemas.microsoft.com/office/drawing/2014/main" id="{73A85089-F240-4F52-9424-DFF3FAA2FE38}"/>
              </a:ext>
            </a:extLst>
          </p:cNvPr>
          <p:cNvSpPr txBox="1"/>
          <p:nvPr/>
        </p:nvSpPr>
        <p:spPr>
          <a:xfrm>
            <a:off x="694171" y="1198686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①閲覧したいシートのシート名称をクリックします。</a:t>
            </a:r>
          </a:p>
        </p:txBody>
      </p:sp>
      <p:sp>
        <p:nvSpPr>
          <p:cNvPr id="12" name="Google Shape;157;g125f8f40711_0_119">
            <a:extLst>
              <a:ext uri="{FF2B5EF4-FFF2-40B4-BE49-F238E27FC236}">
                <a16:creationId xmlns:a16="http://schemas.microsoft.com/office/drawing/2014/main" id="{EAD36C7B-1AD7-4A53-8F4A-55C020E2B46A}"/>
              </a:ext>
            </a:extLst>
          </p:cNvPr>
          <p:cNvSpPr txBox="1"/>
          <p:nvPr/>
        </p:nvSpPr>
        <p:spPr>
          <a:xfrm>
            <a:off x="6167550" y="1198686"/>
            <a:ext cx="53907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②初期表示時は、「シートの入力有無：入力あり」（シートにレコードが存在しているメンバー）で絞り込んで表示します。</a:t>
            </a:r>
            <a:endParaRPr lang="en-US" altLang="ja-JP" sz="14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7565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472E0C4F-F4FB-8753-B4CA-73E67C107C4C}"/>
              </a:ext>
            </a:extLst>
          </p:cNvPr>
          <p:cNvGrpSpPr/>
          <p:nvPr/>
        </p:nvGrpSpPr>
        <p:grpSpPr>
          <a:xfrm>
            <a:off x="2572222" y="1993733"/>
            <a:ext cx="7047555" cy="3393714"/>
            <a:chOff x="1075256" y="3848054"/>
            <a:chExt cx="9352795" cy="4748342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1FA8568D-BAC9-0074-22A5-39E5DB7CC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5256" y="3848054"/>
              <a:ext cx="9352795" cy="4748342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7" name="Google Shape;600;p14">
              <a:extLst>
                <a:ext uri="{FF2B5EF4-FFF2-40B4-BE49-F238E27FC236}">
                  <a16:creationId xmlns:a16="http://schemas.microsoft.com/office/drawing/2014/main" id="{E5EFD2F9-85EB-2776-0FA1-F590421D38B8}"/>
                </a:ext>
              </a:extLst>
            </p:cNvPr>
            <p:cNvSpPr/>
            <p:nvPr/>
          </p:nvSpPr>
          <p:spPr>
            <a:xfrm>
              <a:off x="8445813" y="3972553"/>
              <a:ext cx="1883193" cy="883664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18" name="Google Shape;601;p14">
              <a:extLst>
                <a:ext uri="{FF2B5EF4-FFF2-40B4-BE49-F238E27FC236}">
                  <a16:creationId xmlns:a16="http://schemas.microsoft.com/office/drawing/2014/main" id="{D5BAC5BD-DE5C-5831-7F70-B5E05132EE99}"/>
                </a:ext>
              </a:extLst>
            </p:cNvPr>
            <p:cNvCxnSpPr/>
            <p:nvPr/>
          </p:nvCxnSpPr>
          <p:spPr>
            <a:xfrm flipH="1">
              <a:off x="9067092" y="4864604"/>
              <a:ext cx="617571" cy="872788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FC5F6B8A-52AB-46B6-161E-6D792C038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6460" y="5609597"/>
              <a:ext cx="2846186" cy="2648570"/>
            </a:xfrm>
            <a:prstGeom prst="ellipse">
              <a:avLst/>
            </a:prstGeom>
            <a:ln w="38100">
              <a:solidFill>
                <a:srgbClr val="FF0000"/>
              </a:solidFill>
            </a:ln>
          </p:spPr>
        </p:pic>
      </p:grp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DE11779-C6DE-3706-DEA2-764BE79C9D91}"/>
              </a:ext>
            </a:extLst>
          </p:cNvPr>
          <p:cNvSpPr/>
          <p:nvPr/>
        </p:nvSpPr>
        <p:spPr>
          <a:xfrm>
            <a:off x="2572222" y="5511470"/>
            <a:ext cx="846770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ja-JP" altLang="en-US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・すべて・・・シートの入力有無にかかわらずすべてのメンバーを表示します。</a:t>
            </a:r>
          </a:p>
          <a:p>
            <a:pPr lvl="0"/>
            <a:r>
              <a:rPr lang="ja-JP" altLang="en-US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・入力あり・・・シートにレコードが存在するメンバーを表示します。</a:t>
            </a:r>
          </a:p>
          <a:p>
            <a:pPr lvl="0"/>
            <a:r>
              <a:rPr lang="ja-JP" altLang="en-US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・入力なし・・・シートにレコードがないメンバーを表示します。</a:t>
            </a:r>
          </a:p>
        </p:txBody>
      </p:sp>
      <p:sp>
        <p:nvSpPr>
          <p:cNvPr id="21" name="Google Shape;76;p5">
            <a:extLst>
              <a:ext uri="{FF2B5EF4-FFF2-40B4-BE49-F238E27FC236}">
                <a16:creationId xmlns:a16="http://schemas.microsoft.com/office/drawing/2014/main" id="{2649EEC9-C423-4B15-A18D-77CE7FEA9839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78;p5">
            <a:extLst>
              <a:ext uri="{FF2B5EF4-FFF2-40B4-BE49-F238E27FC236}">
                <a16:creationId xmlns:a16="http://schemas.microsoft.com/office/drawing/2014/main" id="{BA11E236-7DB9-49B8-BF55-E610A63E5F75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23" name="Google Shape;203;g125f8f40711_0_141">
            <a:extLst>
              <a:ext uri="{FF2B5EF4-FFF2-40B4-BE49-F238E27FC236}">
                <a16:creationId xmlns:a16="http://schemas.microsoft.com/office/drawing/2014/main" id="{33EB9CAA-F601-4871-8C5C-D0BD83776413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6" name="Google Shape;618;g126584d4e9d_0_223">
            <a:extLst>
              <a:ext uri="{FF2B5EF4-FFF2-40B4-BE49-F238E27FC236}">
                <a16:creationId xmlns:a16="http://schemas.microsoft.com/office/drawing/2014/main" id="{9942BB56-D0D5-4113-B8E7-EF98A4C9D22C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ja-JP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●</a:t>
            </a:r>
            <a:r>
              <a:rPr lang="ja-JP" altLang="en-US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シートの入力有無で絞り込む</a:t>
            </a:r>
          </a:p>
        </p:txBody>
      </p:sp>
      <p:sp>
        <p:nvSpPr>
          <p:cNvPr id="27" name="Google Shape;156;g125f8f40711_0_119">
            <a:extLst>
              <a:ext uri="{FF2B5EF4-FFF2-40B4-BE49-F238E27FC236}">
                <a16:creationId xmlns:a16="http://schemas.microsoft.com/office/drawing/2014/main" id="{2219E57E-B7AB-4FA0-9EC5-1F87760AE883}"/>
              </a:ext>
            </a:extLst>
          </p:cNvPr>
          <p:cNvSpPr txBox="1"/>
          <p:nvPr/>
        </p:nvSpPr>
        <p:spPr>
          <a:xfrm>
            <a:off x="694171" y="1470553"/>
            <a:ext cx="1082544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「シートの入力有無」を変更すると、表示するメンバーが切り替わります。</a:t>
            </a:r>
          </a:p>
          <a:p>
            <a:pPr lvl="0"/>
            <a:r>
              <a:rPr lang="ja-JP" altLang="en-US" sz="14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「シートの入力有無」を選択し直すと、キーワード、★（スター）などの検索条件はリセットされます。</a:t>
            </a:r>
          </a:p>
        </p:txBody>
      </p:sp>
    </p:spTree>
    <p:extLst>
      <p:ext uri="{BB962C8B-B14F-4D97-AF65-F5344CB8AC3E}">
        <p14:creationId xmlns:p14="http://schemas.microsoft.com/office/powerpoint/2010/main" val="2744713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6D0D6D5-2C2E-C01D-E6F6-A51BEB33F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25" y="2002924"/>
            <a:ext cx="7730738" cy="4022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Google Shape;76;p5">
            <a:extLst>
              <a:ext uri="{FF2B5EF4-FFF2-40B4-BE49-F238E27FC236}">
                <a16:creationId xmlns:a16="http://schemas.microsoft.com/office/drawing/2014/main" id="{AFE01697-7470-499A-A3EE-1E946A3828E0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8;p5">
            <a:extLst>
              <a:ext uri="{FF2B5EF4-FFF2-40B4-BE49-F238E27FC236}">
                <a16:creationId xmlns:a16="http://schemas.microsoft.com/office/drawing/2014/main" id="{DB208FCA-B465-4F3F-93F4-75A5C0D8B085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11" name="Google Shape;203;g125f8f40711_0_141">
            <a:extLst>
              <a:ext uri="{FF2B5EF4-FFF2-40B4-BE49-F238E27FC236}">
                <a16:creationId xmlns:a16="http://schemas.microsoft.com/office/drawing/2014/main" id="{D1161FB3-77E6-4609-90B5-EC3FD94F9AD5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" name="Google Shape;618;g126584d4e9d_0_223">
            <a:extLst>
              <a:ext uri="{FF2B5EF4-FFF2-40B4-BE49-F238E27FC236}">
                <a16:creationId xmlns:a16="http://schemas.microsoft.com/office/drawing/2014/main" id="{44039DF4-21C1-4ED2-A2E5-FBEB14311BA7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●シートの入力有無＋キーワードで絞り込む</a:t>
            </a:r>
          </a:p>
        </p:txBody>
      </p:sp>
      <p:sp>
        <p:nvSpPr>
          <p:cNvPr id="13" name="Google Shape;156;g125f8f40711_0_119">
            <a:extLst>
              <a:ext uri="{FF2B5EF4-FFF2-40B4-BE49-F238E27FC236}">
                <a16:creationId xmlns:a16="http://schemas.microsoft.com/office/drawing/2014/main" id="{FD70713F-A44E-45BF-A0E3-AF21963CF2E5}"/>
              </a:ext>
            </a:extLst>
          </p:cNvPr>
          <p:cNvSpPr txBox="1"/>
          <p:nvPr/>
        </p:nvSpPr>
        <p:spPr>
          <a:xfrm>
            <a:off x="694171" y="1470553"/>
            <a:ext cx="1082544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キーワードを入力し　　をクリックすると、シートの入力有無とキーワードを掛け合わせて（</a:t>
            </a:r>
            <a:r>
              <a:rPr lang="en-US" altLang="ja-JP" sz="14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AND</a:t>
            </a:r>
            <a:r>
              <a:rPr lang="ja-JP" altLang="en-US" sz="14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条件で）検索結果を表示します。キーワードの検索対象は表示しているシートと基本情報です。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2CAAAD6-09F6-43C8-9786-85BCC83D1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1975" y="1461362"/>
            <a:ext cx="264199" cy="2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5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F9E2AEB-8A5D-E9D0-F9F3-B5BAA5507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847" y="1842721"/>
            <a:ext cx="8056306" cy="41781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Google Shape;76;p5">
            <a:extLst>
              <a:ext uri="{FF2B5EF4-FFF2-40B4-BE49-F238E27FC236}">
                <a16:creationId xmlns:a16="http://schemas.microsoft.com/office/drawing/2014/main" id="{C87A1C96-4C51-46CC-BF89-A6C6F3FE5D42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8;p5">
            <a:extLst>
              <a:ext uri="{FF2B5EF4-FFF2-40B4-BE49-F238E27FC236}">
                <a16:creationId xmlns:a16="http://schemas.microsoft.com/office/drawing/2014/main" id="{8737E810-94D8-41D0-A9DF-3807635AF75A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11" name="Google Shape;203;g125f8f40711_0_141">
            <a:extLst>
              <a:ext uri="{FF2B5EF4-FFF2-40B4-BE49-F238E27FC236}">
                <a16:creationId xmlns:a16="http://schemas.microsoft.com/office/drawing/2014/main" id="{669CA040-3736-4CF3-82F3-26D61E243910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" name="Google Shape;618;g126584d4e9d_0_223">
            <a:extLst>
              <a:ext uri="{FF2B5EF4-FFF2-40B4-BE49-F238E27FC236}">
                <a16:creationId xmlns:a16="http://schemas.microsoft.com/office/drawing/2014/main" id="{656ECAEC-9B4B-4356-B74C-C866B3B12AFD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●シートの入力有無＋★（スター）で絞り込む</a:t>
            </a:r>
          </a:p>
        </p:txBody>
      </p:sp>
      <p:sp>
        <p:nvSpPr>
          <p:cNvPr id="13" name="Google Shape;156;g125f8f40711_0_119">
            <a:extLst>
              <a:ext uri="{FF2B5EF4-FFF2-40B4-BE49-F238E27FC236}">
                <a16:creationId xmlns:a16="http://schemas.microsoft.com/office/drawing/2014/main" id="{2642B82B-6D94-4141-80D3-2D9327B987BD}"/>
              </a:ext>
            </a:extLst>
          </p:cNvPr>
          <p:cNvSpPr txBox="1"/>
          <p:nvPr/>
        </p:nvSpPr>
        <p:spPr>
          <a:xfrm>
            <a:off x="694171" y="1470553"/>
            <a:ext cx="1082544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　</a:t>
            </a:r>
            <a:r>
              <a:rPr lang="ja-JP" altLang="en-US" sz="14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をクリックすると、シートの入力有無と★（スター）が付けられたメンバーで（</a:t>
            </a:r>
            <a:r>
              <a:rPr lang="en-US" altLang="ja-JP" sz="14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AND</a:t>
            </a:r>
            <a:r>
              <a:rPr lang="ja-JP" altLang="en-US" sz="14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条件で）検索結果を表示します</a:t>
            </a:r>
            <a:r>
              <a:rPr lang="ja-JP" altLang="en-US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。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4DA6613-0C09-4A6B-BF8C-4CCA2B0FF4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460" y="1473694"/>
            <a:ext cx="273128" cy="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34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9A7D8DC-5B73-5974-88D4-A9794DE5F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758" y="2055288"/>
            <a:ext cx="7934483" cy="4121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Google Shape;76;p5">
            <a:extLst>
              <a:ext uri="{FF2B5EF4-FFF2-40B4-BE49-F238E27FC236}">
                <a16:creationId xmlns:a16="http://schemas.microsoft.com/office/drawing/2014/main" id="{181C17CC-FC1B-47BB-83B5-FC289E866A3F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8;p5">
            <a:extLst>
              <a:ext uri="{FF2B5EF4-FFF2-40B4-BE49-F238E27FC236}">
                <a16:creationId xmlns:a16="http://schemas.microsoft.com/office/drawing/2014/main" id="{E4F04903-B5E0-425A-BDED-26A417C61D4D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11" name="Google Shape;203;g125f8f40711_0_141">
            <a:extLst>
              <a:ext uri="{FF2B5EF4-FFF2-40B4-BE49-F238E27FC236}">
                <a16:creationId xmlns:a16="http://schemas.microsoft.com/office/drawing/2014/main" id="{2AB813E9-2437-4F5F-B99B-EE7AD707D546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2" name="Google Shape;618;g126584d4e9d_0_223">
            <a:extLst>
              <a:ext uri="{FF2B5EF4-FFF2-40B4-BE49-F238E27FC236}">
                <a16:creationId xmlns:a16="http://schemas.microsoft.com/office/drawing/2014/main" id="{E2505A86-6893-48B2-BDE8-4EEC5A04DE58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●シートの入力有無＋所属で絞り込む</a:t>
            </a:r>
          </a:p>
        </p:txBody>
      </p:sp>
      <p:sp>
        <p:nvSpPr>
          <p:cNvPr id="16" name="Google Shape;156;g125f8f40711_0_119">
            <a:extLst>
              <a:ext uri="{FF2B5EF4-FFF2-40B4-BE49-F238E27FC236}">
                <a16:creationId xmlns:a16="http://schemas.microsoft.com/office/drawing/2014/main" id="{5C28EFE5-9B38-4B89-9F02-59CE6359C762}"/>
              </a:ext>
            </a:extLst>
          </p:cNvPr>
          <p:cNvSpPr txBox="1"/>
          <p:nvPr/>
        </p:nvSpPr>
        <p:spPr>
          <a:xfrm>
            <a:off x="694171" y="1470553"/>
            <a:ext cx="1082544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所属をクリックすると、シートの入力有無と該当の所属のメンバーで（</a:t>
            </a:r>
            <a:r>
              <a:rPr lang="en-US" altLang="ja-JP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AND</a:t>
            </a:r>
            <a:r>
              <a:rPr lang="ja-JP" altLang="en-US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条件で）検索結果を表示します。</a:t>
            </a:r>
            <a:r>
              <a:rPr lang="en-US" altLang="ja-JP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※</a:t>
            </a:r>
            <a:r>
              <a:rPr lang="ja-JP" altLang="en-US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下部階層のある所属は、所属名左の　　で展開します。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E0EEEEF-BB3A-45DB-A51D-78F36331E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6327" y="1746137"/>
            <a:ext cx="219417" cy="22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69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262C54A-C9DC-60F0-8FE2-8A382F7CC89A}"/>
              </a:ext>
            </a:extLst>
          </p:cNvPr>
          <p:cNvGrpSpPr/>
          <p:nvPr/>
        </p:nvGrpSpPr>
        <p:grpSpPr>
          <a:xfrm>
            <a:off x="2498615" y="1868658"/>
            <a:ext cx="7194770" cy="3359716"/>
            <a:chOff x="1064367" y="9324079"/>
            <a:chExt cx="9358101" cy="4760221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4AD9135B-8B11-0AD6-4C97-C344FE546D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4367" y="9324079"/>
              <a:ext cx="9358101" cy="4760221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B41757CF-36C8-A018-D460-102753089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65771" y="10983256"/>
              <a:ext cx="2975958" cy="2894051"/>
            </a:xfrm>
            <a:prstGeom prst="ellipse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29" name="Google Shape;600;p14">
              <a:extLst>
                <a:ext uri="{FF2B5EF4-FFF2-40B4-BE49-F238E27FC236}">
                  <a16:creationId xmlns:a16="http://schemas.microsoft.com/office/drawing/2014/main" id="{9ABBA3FC-5FE9-543E-BC82-AF794C5FC549}"/>
                </a:ext>
              </a:extLst>
            </p:cNvPr>
            <p:cNvSpPr/>
            <p:nvPr/>
          </p:nvSpPr>
          <p:spPr>
            <a:xfrm>
              <a:off x="8727886" y="10545278"/>
              <a:ext cx="1545012" cy="358612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30" name="Google Shape;601;p14">
              <a:extLst>
                <a:ext uri="{FF2B5EF4-FFF2-40B4-BE49-F238E27FC236}">
                  <a16:creationId xmlns:a16="http://schemas.microsoft.com/office/drawing/2014/main" id="{CC6AA600-F0C4-AAF8-30F1-B39C9D4D35C6}"/>
                </a:ext>
              </a:extLst>
            </p:cNvPr>
            <p:cNvCxnSpPr>
              <a:stCxn id="29" idx="1"/>
            </p:cNvCxnSpPr>
            <p:nvPr/>
          </p:nvCxnSpPr>
          <p:spPr>
            <a:xfrm flipH="1">
              <a:off x="7358743" y="10724584"/>
              <a:ext cx="1369143" cy="929381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31" name="Google Shape;600;p14">
              <a:extLst>
                <a:ext uri="{FF2B5EF4-FFF2-40B4-BE49-F238E27FC236}">
                  <a16:creationId xmlns:a16="http://schemas.microsoft.com/office/drawing/2014/main" id="{717CDC7C-0990-F711-2F0D-DF98F3CAC75E}"/>
                </a:ext>
              </a:extLst>
            </p:cNvPr>
            <p:cNvSpPr/>
            <p:nvPr/>
          </p:nvSpPr>
          <p:spPr>
            <a:xfrm>
              <a:off x="8725325" y="9426703"/>
              <a:ext cx="1545012" cy="751552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6" name="Google Shape;76;p5">
            <a:extLst>
              <a:ext uri="{FF2B5EF4-FFF2-40B4-BE49-F238E27FC236}">
                <a16:creationId xmlns:a16="http://schemas.microsoft.com/office/drawing/2014/main" id="{B1816B20-9278-4E75-9C89-B59185307145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78;p5">
            <a:extLst>
              <a:ext uri="{FF2B5EF4-FFF2-40B4-BE49-F238E27FC236}">
                <a16:creationId xmlns:a16="http://schemas.microsoft.com/office/drawing/2014/main" id="{49E3A1F7-CA79-485E-996D-271BD5E3C8A0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22" name="Google Shape;203;g125f8f40711_0_141">
            <a:extLst>
              <a:ext uri="{FF2B5EF4-FFF2-40B4-BE49-F238E27FC236}">
                <a16:creationId xmlns:a16="http://schemas.microsoft.com/office/drawing/2014/main" id="{48F601E2-2633-46B3-8869-0D23ED1FC635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3" name="Google Shape;618;g126584d4e9d_0_223">
            <a:extLst>
              <a:ext uri="{FF2B5EF4-FFF2-40B4-BE49-F238E27FC236}">
                <a16:creationId xmlns:a16="http://schemas.microsoft.com/office/drawing/2014/main" id="{F4F28526-444D-45DF-8822-430DAB58C2F4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●シートの入力有無＋詳細条件で絞り込む</a:t>
            </a:r>
          </a:p>
        </p:txBody>
      </p:sp>
      <p:sp>
        <p:nvSpPr>
          <p:cNvPr id="24" name="Google Shape;156;g125f8f40711_0_119">
            <a:extLst>
              <a:ext uri="{FF2B5EF4-FFF2-40B4-BE49-F238E27FC236}">
                <a16:creationId xmlns:a16="http://schemas.microsoft.com/office/drawing/2014/main" id="{41ABCFB9-796C-46E4-8D3E-12A2028347DD}"/>
              </a:ext>
            </a:extLst>
          </p:cNvPr>
          <p:cNvSpPr txBox="1"/>
          <p:nvPr/>
        </p:nvSpPr>
        <p:spPr>
          <a:xfrm>
            <a:off x="694171" y="1470553"/>
            <a:ext cx="1082544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シートの入力有無と詳細条件を掛け合わせて（</a:t>
            </a:r>
            <a:r>
              <a:rPr lang="en-US" altLang="ja-JP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AND</a:t>
            </a:r>
            <a:r>
              <a:rPr lang="ja-JP" altLang="en-US" sz="1600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条件で）検索結果を表示します。</a:t>
            </a: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B2B46877-5A47-48E1-96EA-4349B6C8056F}"/>
              </a:ext>
            </a:extLst>
          </p:cNvPr>
          <p:cNvGrpSpPr/>
          <p:nvPr/>
        </p:nvGrpSpPr>
        <p:grpSpPr>
          <a:xfrm>
            <a:off x="1019958" y="5487415"/>
            <a:ext cx="9903419" cy="778268"/>
            <a:chOff x="883577" y="4851325"/>
            <a:chExt cx="9903419" cy="778268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3ECF8AEA-E1A2-429E-A702-47024837483C}"/>
                </a:ext>
              </a:extLst>
            </p:cNvPr>
            <p:cNvGrpSpPr/>
            <p:nvPr/>
          </p:nvGrpSpPr>
          <p:grpSpPr>
            <a:xfrm>
              <a:off x="883577" y="4851325"/>
              <a:ext cx="9903419" cy="778268"/>
              <a:chOff x="1019958" y="5075769"/>
              <a:chExt cx="9903419" cy="778268"/>
            </a:xfrm>
          </p:grpSpPr>
          <p:sp>
            <p:nvSpPr>
              <p:cNvPr id="37" name="Google Shape;277;p25">
                <a:extLst>
                  <a:ext uri="{FF2B5EF4-FFF2-40B4-BE49-F238E27FC236}">
                    <a16:creationId xmlns:a16="http://schemas.microsoft.com/office/drawing/2014/main" id="{2F278C76-3611-47DF-9456-8C9CF83C3A94}"/>
                  </a:ext>
                </a:extLst>
              </p:cNvPr>
              <p:cNvSpPr/>
              <p:nvPr/>
            </p:nvSpPr>
            <p:spPr>
              <a:xfrm>
                <a:off x="1019958" y="5075769"/>
                <a:ext cx="9903419" cy="778268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C96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78;p25">
                <a:extLst>
                  <a:ext uri="{FF2B5EF4-FFF2-40B4-BE49-F238E27FC236}">
                    <a16:creationId xmlns:a16="http://schemas.microsoft.com/office/drawing/2014/main" id="{2C6CD5FA-9A91-4D69-A015-D804CA2BA359}"/>
                  </a:ext>
                </a:extLst>
              </p:cNvPr>
              <p:cNvSpPr txBox="1"/>
              <p:nvPr/>
            </p:nvSpPr>
            <p:spPr>
              <a:xfrm>
                <a:off x="1729642" y="5160182"/>
                <a:ext cx="115038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600" b="1" i="1" u="none" strike="noStrike" cap="none" dirty="0">
                    <a:solidFill>
                      <a:srgbClr val="C96F06"/>
                    </a:solidFill>
                    <a:latin typeface="Meiryo"/>
                    <a:ea typeface="Meiryo"/>
                    <a:cs typeface="Meiryo"/>
                    <a:sym typeface="Meiryo"/>
                  </a:rPr>
                  <a:t>HINT</a:t>
                </a:r>
                <a:endParaRPr sz="1600" b="1" i="1" u="none" strike="noStrike" cap="none" dirty="0">
                  <a:solidFill>
                    <a:srgbClr val="C96F06"/>
                  </a:solidFill>
                  <a:latin typeface="Meiryo"/>
                  <a:ea typeface="Meiryo"/>
                  <a:cs typeface="Meiryo"/>
                  <a:sym typeface="Meiryo"/>
                </a:endParaRPr>
              </a:p>
            </p:txBody>
          </p:sp>
          <p:pic>
            <p:nvPicPr>
              <p:cNvPr id="39" name="Google Shape;280;p25">
                <a:extLst>
                  <a:ext uri="{FF2B5EF4-FFF2-40B4-BE49-F238E27FC236}">
                    <a16:creationId xmlns:a16="http://schemas.microsoft.com/office/drawing/2014/main" id="{81A08903-668C-466C-BB81-574751935BDD}"/>
                  </a:ext>
                </a:extLst>
              </p:cNvPr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48204" y="5114002"/>
                <a:ext cx="370981" cy="3307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" name="Google Shape;160;g125f8f40711_0_119">
                <a:extLst>
                  <a:ext uri="{FF2B5EF4-FFF2-40B4-BE49-F238E27FC236}">
                    <a16:creationId xmlns:a16="http://schemas.microsoft.com/office/drawing/2014/main" id="{13B6DB39-6B4B-438C-A2C2-773DE0477129}"/>
                  </a:ext>
                </a:extLst>
              </p:cNvPr>
              <p:cNvSpPr txBox="1"/>
              <p:nvPr/>
            </p:nvSpPr>
            <p:spPr>
              <a:xfrm>
                <a:off x="1348203" y="5444703"/>
                <a:ext cx="9433007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ja-JP" altLang="en-US" sz="12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　　詳細条件については「</a:t>
                </a:r>
                <a:r>
                  <a:rPr lang="ja-JP" altLang="en-US" sz="1200" dirty="0">
                    <a:latin typeface="メイリオ" panose="020B0604030504040204" pitchFamily="50" charset="-128"/>
                    <a:ea typeface="メイリオ" panose="020B0604030504040204" pitchFamily="50" charset="-128"/>
                    <a:hlinkClick r:id="rId5" action="ppaction://hlinksldjump"/>
                  </a:rPr>
                  <a:t>詳細条件で表示されるメンバーを絞り込む</a:t>
                </a:r>
                <a:r>
                  <a:rPr lang="ja-JP" altLang="en-US" sz="12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」をご覧ください。</a:t>
                </a:r>
                <a:endParaRPr lang="en-US" altLang="ja-JP" sz="12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F966BD88-E0FE-4673-8742-EBA23C752B54}"/>
                </a:ext>
              </a:extLst>
            </p:cNvPr>
            <p:cNvSpPr txBox="1"/>
            <p:nvPr/>
          </p:nvSpPr>
          <p:spPr>
            <a:xfrm>
              <a:off x="2369822" y="4935738"/>
              <a:ext cx="6096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5170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6753942-C289-F10D-97CA-50567B9A2E82}"/>
              </a:ext>
            </a:extLst>
          </p:cNvPr>
          <p:cNvGrpSpPr/>
          <p:nvPr/>
        </p:nvGrpSpPr>
        <p:grpSpPr>
          <a:xfrm>
            <a:off x="558189" y="2209176"/>
            <a:ext cx="5147605" cy="2820024"/>
            <a:chOff x="1066799" y="8531051"/>
            <a:chExt cx="9361252" cy="5170979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DB024A74-290E-72FE-F011-F5FED89F13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6799" y="8531051"/>
              <a:ext cx="9361252" cy="5170979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013FEB91-C922-CE79-FFC9-21C9E70446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05381" y="10479315"/>
              <a:ext cx="3178629" cy="2852310"/>
            </a:xfrm>
            <a:prstGeom prst="ellipse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7" name="Google Shape;600;p14">
              <a:extLst>
                <a:ext uri="{FF2B5EF4-FFF2-40B4-BE49-F238E27FC236}">
                  <a16:creationId xmlns:a16="http://schemas.microsoft.com/office/drawing/2014/main" id="{E0DD6ADF-DC33-9936-DCD7-CE3BF87C4770}"/>
                </a:ext>
              </a:extLst>
            </p:cNvPr>
            <p:cNvSpPr/>
            <p:nvPr/>
          </p:nvSpPr>
          <p:spPr>
            <a:xfrm>
              <a:off x="8731107" y="9743652"/>
              <a:ext cx="1646152" cy="393236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8" name="Google Shape;601;p14">
              <a:extLst>
                <a:ext uri="{FF2B5EF4-FFF2-40B4-BE49-F238E27FC236}">
                  <a16:creationId xmlns:a16="http://schemas.microsoft.com/office/drawing/2014/main" id="{4B4822D2-693D-181B-74A9-4EC2E65385E1}"/>
                </a:ext>
              </a:extLst>
            </p:cNvPr>
            <p:cNvCxnSpPr>
              <a:stCxn id="7" idx="1"/>
              <a:endCxn id="6" idx="7"/>
            </p:cNvCxnSpPr>
            <p:nvPr/>
          </p:nvCxnSpPr>
          <p:spPr>
            <a:xfrm flipH="1">
              <a:off x="7418511" y="9940270"/>
              <a:ext cx="1312596" cy="956756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5B2D592D-39BB-ECE4-51FE-0182AAED31EE}"/>
              </a:ext>
            </a:extLst>
          </p:cNvPr>
          <p:cNvGrpSpPr/>
          <p:nvPr/>
        </p:nvGrpSpPr>
        <p:grpSpPr>
          <a:xfrm>
            <a:off x="6220334" y="2204192"/>
            <a:ext cx="5592641" cy="3657601"/>
            <a:chOff x="1201249" y="2923816"/>
            <a:chExt cx="8398559" cy="4823601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66878B16-9596-D3B6-C88C-F630DA616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" t="4631" r="933" b="3720"/>
            <a:stretch/>
          </p:blipFill>
          <p:spPr>
            <a:xfrm>
              <a:off x="1201249" y="2923816"/>
              <a:ext cx="8398559" cy="4823601"/>
            </a:xfrm>
            <a:prstGeom prst="rect">
              <a:avLst/>
            </a:prstGeom>
          </p:spPr>
        </p:pic>
        <p:sp>
          <p:nvSpPr>
            <p:cNvPr id="14" name="Google Shape;600;p14">
              <a:extLst>
                <a:ext uri="{FF2B5EF4-FFF2-40B4-BE49-F238E27FC236}">
                  <a16:creationId xmlns:a16="http://schemas.microsoft.com/office/drawing/2014/main" id="{CC219E40-CC6F-F748-7069-27C0C364B8E5}"/>
                </a:ext>
              </a:extLst>
            </p:cNvPr>
            <p:cNvSpPr/>
            <p:nvPr/>
          </p:nvSpPr>
          <p:spPr>
            <a:xfrm>
              <a:off x="1339926" y="3369419"/>
              <a:ext cx="8069704" cy="691483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5" name="Google Shape;600;p14">
              <a:extLst>
                <a:ext uri="{FF2B5EF4-FFF2-40B4-BE49-F238E27FC236}">
                  <a16:creationId xmlns:a16="http://schemas.microsoft.com/office/drawing/2014/main" id="{540F913A-AD92-65D2-180C-75468B37C203}"/>
                </a:ext>
              </a:extLst>
            </p:cNvPr>
            <p:cNvSpPr/>
            <p:nvPr/>
          </p:nvSpPr>
          <p:spPr>
            <a:xfrm>
              <a:off x="1339926" y="4499232"/>
              <a:ext cx="8069704" cy="2627282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7" name="Google Shape;600;p14">
              <a:extLst>
                <a:ext uri="{FF2B5EF4-FFF2-40B4-BE49-F238E27FC236}">
                  <a16:creationId xmlns:a16="http://schemas.microsoft.com/office/drawing/2014/main" id="{15185C00-B819-E2D4-0626-5FCE73A5C9FC}"/>
                </a:ext>
              </a:extLst>
            </p:cNvPr>
            <p:cNvSpPr/>
            <p:nvPr/>
          </p:nvSpPr>
          <p:spPr>
            <a:xfrm>
              <a:off x="5381008" y="7178923"/>
              <a:ext cx="1126471" cy="330506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9" name="Google Shape;76;p5">
            <a:extLst>
              <a:ext uri="{FF2B5EF4-FFF2-40B4-BE49-F238E27FC236}">
                <a16:creationId xmlns:a16="http://schemas.microsoft.com/office/drawing/2014/main" id="{58E4B74F-BC08-40CD-89D0-1EE059520E28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78;p5">
            <a:extLst>
              <a:ext uri="{FF2B5EF4-FFF2-40B4-BE49-F238E27FC236}">
                <a16:creationId xmlns:a16="http://schemas.microsoft.com/office/drawing/2014/main" id="{5259F867-DA87-48A3-83EC-5103947DE6E9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22" name="Google Shape;203;g125f8f40711_0_141">
            <a:extLst>
              <a:ext uri="{FF2B5EF4-FFF2-40B4-BE49-F238E27FC236}">
                <a16:creationId xmlns:a16="http://schemas.microsoft.com/office/drawing/2014/main" id="{2079EA51-DFF8-4B06-987B-6184631CCABA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4" name="Google Shape;156;g125f8f40711_0_119">
            <a:extLst>
              <a:ext uri="{FF2B5EF4-FFF2-40B4-BE49-F238E27FC236}">
                <a16:creationId xmlns:a16="http://schemas.microsoft.com/office/drawing/2014/main" id="{0B6FBBDC-FFA6-4DBA-9624-BBC2C8AB2617}"/>
              </a:ext>
            </a:extLst>
          </p:cNvPr>
          <p:cNvSpPr txBox="1"/>
          <p:nvPr/>
        </p:nvSpPr>
        <p:spPr>
          <a:xfrm>
            <a:off x="694171" y="1470553"/>
            <a:ext cx="527749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①閲覧したいシートのシート名称をクリックします。</a:t>
            </a:r>
            <a:endParaRPr lang="en-US" altLang="ja-JP" sz="1400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lvl="0"/>
            <a:endParaRPr lang="en-US" altLang="ja-JP" sz="1400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②「詳細条件で絞り込む」をクリックします。</a:t>
            </a:r>
          </a:p>
        </p:txBody>
      </p:sp>
      <p:sp>
        <p:nvSpPr>
          <p:cNvPr id="25" name="Google Shape;157;g125f8f40711_0_119">
            <a:extLst>
              <a:ext uri="{FF2B5EF4-FFF2-40B4-BE49-F238E27FC236}">
                <a16:creationId xmlns:a16="http://schemas.microsoft.com/office/drawing/2014/main" id="{D0F64D25-A92C-434D-A245-2BA97A9841F9}"/>
              </a:ext>
            </a:extLst>
          </p:cNvPr>
          <p:cNvSpPr txBox="1"/>
          <p:nvPr/>
        </p:nvSpPr>
        <p:spPr>
          <a:xfrm>
            <a:off x="6167550" y="1465981"/>
            <a:ext cx="53907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③絞り込み検索画面がポップアップされるので、条件を設定し　　　　  　　</a:t>
            </a:r>
            <a:endParaRPr lang="en-US" altLang="ja-JP" sz="1400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lvl="0"/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　　　　　をクリックします。</a:t>
            </a:r>
          </a:p>
        </p:txBody>
      </p:sp>
      <p:sp>
        <p:nvSpPr>
          <p:cNvPr id="26" name="Google Shape;618;g126584d4e9d_0_223">
            <a:extLst>
              <a:ext uri="{FF2B5EF4-FFF2-40B4-BE49-F238E27FC236}">
                <a16:creationId xmlns:a16="http://schemas.microsoft.com/office/drawing/2014/main" id="{6FF05C4A-55B4-42D5-B711-EDC75C4B7E0C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●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詳細条件で絞り込む</a:t>
            </a:r>
            <a:endParaRPr lang="ja-JP" altLang="en-US" sz="16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5C0221F8-D707-4503-A0FA-94616D659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522" y="1713579"/>
            <a:ext cx="751840" cy="1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31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 txBox="1"/>
          <p:nvPr/>
        </p:nvSpPr>
        <p:spPr>
          <a:xfrm>
            <a:off x="734728" y="1889289"/>
            <a:ext cx="4167000" cy="9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4705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100"/>
              <a:buFont typeface="Arial"/>
              <a:buNone/>
            </a:pPr>
            <a:r>
              <a:rPr lang="en-US" sz="5100" b="1" i="0" u="none" strike="noStrike" cap="none">
                <a:solidFill>
                  <a:srgbClr val="447FE0"/>
                </a:solidFill>
                <a:latin typeface="Arial"/>
                <a:ea typeface="Arial"/>
                <a:cs typeface="Arial"/>
                <a:sym typeface="Arial"/>
              </a:rPr>
              <a:t>INDEX</a:t>
            </a:r>
            <a:endParaRPr sz="5100" b="1" i="0" u="none" strike="noStrike" cap="none">
              <a:solidFill>
                <a:srgbClr val="447F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"/>
          <p:cNvSpPr txBox="1"/>
          <p:nvPr/>
        </p:nvSpPr>
        <p:spPr>
          <a:xfrm>
            <a:off x="734725" y="2608199"/>
            <a:ext cx="5961043" cy="6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E8D3E"/>
              </a:buClr>
              <a:buSzPts val="3400"/>
              <a:buFont typeface="Meiryo"/>
              <a:buNone/>
            </a:pPr>
            <a:r>
              <a:rPr lang="ja-JP" altLang="en-US" sz="2800" b="1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lang="en-US" sz="1500" b="0" i="0" u="sng" strike="noStrike" cap="none" dirty="0">
              <a:solidFill>
                <a:srgbClr val="000000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71" name="Google Shape;71;p3"/>
          <p:cNvSpPr txBox="1"/>
          <p:nvPr/>
        </p:nvSpPr>
        <p:spPr>
          <a:xfrm>
            <a:off x="138956" y="64623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© kaonavi, inc.</a:t>
            </a:r>
            <a:endParaRPr sz="900" b="0" i="0" u="none" strike="noStrike" cap="non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F18A11-E8C5-4740-A1F9-61281D316434}"/>
              </a:ext>
            </a:extLst>
          </p:cNvPr>
          <p:cNvSpPr txBox="1"/>
          <p:nvPr/>
        </p:nvSpPr>
        <p:spPr>
          <a:xfrm>
            <a:off x="1078854" y="3254476"/>
            <a:ext cx="2608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ja-JP" altLang="en-US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シートガレージ</a:t>
            </a:r>
            <a:r>
              <a:rPr kumimoji="1" lang="ja-JP" altLang="en-US" sz="18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とは</a:t>
            </a:r>
            <a:endParaRPr kumimoji="1" lang="en-US" altLang="ja-JP" sz="1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18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シート情報の閲覧</a:t>
            </a:r>
            <a:endParaRPr kumimoji="1" lang="en-US" altLang="ja-JP" sz="1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lang="ja-JP" altLang="en-US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グラフの閲覧</a:t>
            </a:r>
            <a:endParaRPr kumimoji="1" lang="en-US" altLang="ja-JP" sz="18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ja-JP" altLang="en-US" sz="18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データ出力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able">
            <a:extLst>
              <a:ext uri="{FF2B5EF4-FFF2-40B4-BE49-F238E27FC236}">
                <a16:creationId xmlns:a16="http://schemas.microsoft.com/office/drawing/2014/main" id="{FE5E0942-CFA1-2A40-2C47-D9DFD898F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85" y="1993733"/>
            <a:ext cx="4972067" cy="1698553"/>
          </a:xfrm>
          <a:prstGeom prst="rect">
            <a:avLst/>
          </a:prstGeom>
        </p:spPr>
      </p:pic>
      <p:sp>
        <p:nvSpPr>
          <p:cNvPr id="5" name="Google Shape;76;p5">
            <a:extLst>
              <a:ext uri="{FF2B5EF4-FFF2-40B4-BE49-F238E27FC236}">
                <a16:creationId xmlns:a16="http://schemas.microsoft.com/office/drawing/2014/main" id="{1ECA691E-CD20-4891-A659-E5143A67F8F7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8;p5">
            <a:extLst>
              <a:ext uri="{FF2B5EF4-FFF2-40B4-BE49-F238E27FC236}">
                <a16:creationId xmlns:a16="http://schemas.microsoft.com/office/drawing/2014/main" id="{A75C9935-5DA1-419C-A752-03537347B38F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7" name="Google Shape;203;g125f8f40711_0_141">
            <a:extLst>
              <a:ext uri="{FF2B5EF4-FFF2-40B4-BE49-F238E27FC236}">
                <a16:creationId xmlns:a16="http://schemas.microsoft.com/office/drawing/2014/main" id="{BA74A233-870F-461D-95BC-250BFA986560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8" name="Google Shape;156;g125f8f40711_0_119">
            <a:extLst>
              <a:ext uri="{FF2B5EF4-FFF2-40B4-BE49-F238E27FC236}">
                <a16:creationId xmlns:a16="http://schemas.microsoft.com/office/drawing/2014/main" id="{9F9E41D9-CFF3-49C1-B7FB-520DF880C9CC}"/>
              </a:ext>
            </a:extLst>
          </p:cNvPr>
          <p:cNvSpPr txBox="1"/>
          <p:nvPr/>
        </p:nvSpPr>
        <p:spPr>
          <a:xfrm>
            <a:off x="694171" y="1470553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キーワード検索と項目ごとの検索ができます。パーツの種類により検索形式が異なります。</a:t>
            </a:r>
          </a:p>
        </p:txBody>
      </p:sp>
      <p:sp>
        <p:nvSpPr>
          <p:cNvPr id="9" name="Google Shape;157;g125f8f40711_0_119">
            <a:extLst>
              <a:ext uri="{FF2B5EF4-FFF2-40B4-BE49-F238E27FC236}">
                <a16:creationId xmlns:a16="http://schemas.microsoft.com/office/drawing/2014/main" id="{602A14D4-C996-42DD-8B39-5EADF725BF45}"/>
              </a:ext>
            </a:extLst>
          </p:cNvPr>
          <p:cNvSpPr txBox="1"/>
          <p:nvPr/>
        </p:nvSpPr>
        <p:spPr>
          <a:xfrm>
            <a:off x="6167550" y="1465981"/>
            <a:ext cx="539070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④絞り込み条件に該当するメンバーが表示されます。</a:t>
            </a:r>
          </a:p>
        </p:txBody>
      </p:sp>
      <p:sp>
        <p:nvSpPr>
          <p:cNvPr id="10" name="Google Shape;618;g126584d4e9d_0_223">
            <a:extLst>
              <a:ext uri="{FF2B5EF4-FFF2-40B4-BE49-F238E27FC236}">
                <a16:creationId xmlns:a16="http://schemas.microsoft.com/office/drawing/2014/main" id="{726CA51A-756F-41CE-A35D-321B81F28C8A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●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詳細条件で絞り込む</a:t>
            </a:r>
            <a:endParaRPr lang="ja-JP" altLang="en-US" sz="1600" b="1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E026754-57D6-428B-93AC-8C9E8DFBE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050" y="1993733"/>
            <a:ext cx="5390703" cy="2982301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62796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67FA480-0A86-878D-4257-C1217E60D0DE}"/>
              </a:ext>
            </a:extLst>
          </p:cNvPr>
          <p:cNvGrpSpPr/>
          <p:nvPr/>
        </p:nvGrpSpPr>
        <p:grpSpPr>
          <a:xfrm>
            <a:off x="2738996" y="2072245"/>
            <a:ext cx="6876722" cy="3959949"/>
            <a:chOff x="1564666" y="9399294"/>
            <a:chExt cx="8309230" cy="4702122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10B4F5E1-2C24-3ECA-88BB-39264B248C0B}"/>
                </a:ext>
              </a:extLst>
            </p:cNvPr>
            <p:cNvGrpSpPr/>
            <p:nvPr/>
          </p:nvGrpSpPr>
          <p:grpSpPr>
            <a:xfrm>
              <a:off x="1564666" y="9399294"/>
              <a:ext cx="8309230" cy="4702122"/>
              <a:chOff x="1564667" y="9072724"/>
              <a:chExt cx="8309230" cy="4702122"/>
            </a:xfrm>
          </p:grpSpPr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45932A4E-327D-0DFC-6437-262E904EE3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64667" y="9072724"/>
                <a:ext cx="8309230" cy="4702122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21" name="Google Shape;600;p14">
                <a:extLst>
                  <a:ext uri="{FF2B5EF4-FFF2-40B4-BE49-F238E27FC236}">
                    <a16:creationId xmlns:a16="http://schemas.microsoft.com/office/drawing/2014/main" id="{CA9DBC2E-A982-B529-6B66-7D29455E441E}"/>
                  </a:ext>
                </a:extLst>
              </p:cNvPr>
              <p:cNvSpPr/>
              <p:nvPr/>
            </p:nvSpPr>
            <p:spPr>
              <a:xfrm>
                <a:off x="4164224" y="9180937"/>
                <a:ext cx="1407960" cy="1359701"/>
              </a:xfrm>
              <a:prstGeom prst="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rebuchet MS"/>
                  <a:buNone/>
                </a:pPr>
                <a:endParaRPr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cxnSp>
            <p:nvCxnSpPr>
              <p:cNvPr id="22" name="Google Shape;601;p14">
                <a:extLst>
                  <a:ext uri="{FF2B5EF4-FFF2-40B4-BE49-F238E27FC236}">
                    <a16:creationId xmlns:a16="http://schemas.microsoft.com/office/drawing/2014/main" id="{AB87DDD1-933E-C1D8-9E87-E9F7DF375504}"/>
                  </a:ext>
                </a:extLst>
              </p:cNvPr>
              <p:cNvCxnSpPr/>
              <p:nvPr/>
            </p:nvCxnSpPr>
            <p:spPr>
              <a:xfrm>
                <a:off x="4868204" y="10535919"/>
                <a:ext cx="946182" cy="715824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FBBD7A34-599D-80F6-9C37-ADDD76B58C60}"/>
                </a:ext>
              </a:extLst>
            </p:cNvPr>
            <p:cNvGrpSpPr/>
            <p:nvPr/>
          </p:nvGrpSpPr>
          <p:grpSpPr>
            <a:xfrm>
              <a:off x="5572184" y="10901567"/>
              <a:ext cx="2057400" cy="2084231"/>
              <a:chOff x="5572184" y="10968242"/>
              <a:chExt cx="2057400" cy="2084231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2E421B2F-3092-02AF-82CB-BC97922462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72184" y="10968242"/>
                <a:ext cx="2057400" cy="2071182"/>
              </a:xfrm>
              <a:prstGeom prst="ellipse">
                <a:avLst/>
              </a:prstGeom>
              <a:ln w="38100">
                <a:noFill/>
              </a:ln>
            </p:spPr>
          </p:pic>
          <p:sp>
            <p:nvSpPr>
              <p:cNvPr id="14" name="楕円 13">
                <a:extLst>
                  <a:ext uri="{FF2B5EF4-FFF2-40B4-BE49-F238E27FC236}">
                    <a16:creationId xmlns:a16="http://schemas.microsoft.com/office/drawing/2014/main" id="{C16B8472-10F7-B927-FB5D-3AD8829F6BB2}"/>
                  </a:ext>
                </a:extLst>
              </p:cNvPr>
              <p:cNvSpPr/>
              <p:nvPr/>
            </p:nvSpPr>
            <p:spPr>
              <a:xfrm>
                <a:off x="5572184" y="10968242"/>
                <a:ext cx="2057400" cy="2084231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3" name="Google Shape;76;p5">
            <a:extLst>
              <a:ext uri="{FF2B5EF4-FFF2-40B4-BE49-F238E27FC236}">
                <a16:creationId xmlns:a16="http://schemas.microsoft.com/office/drawing/2014/main" id="{0BAA2EFE-7EAD-4F76-B776-E016B4291225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48;p29">
            <a:extLst>
              <a:ext uri="{FF2B5EF4-FFF2-40B4-BE49-F238E27FC236}">
                <a16:creationId xmlns:a16="http://schemas.microsoft.com/office/drawing/2014/main" id="{F7A77D7F-DE3A-44A3-A423-33C7CF43E5B1}"/>
              </a:ext>
            </a:extLst>
          </p:cNvPr>
          <p:cNvSpPr/>
          <p:nvPr/>
        </p:nvSpPr>
        <p:spPr>
          <a:xfrm>
            <a:off x="407505" y="1208778"/>
            <a:ext cx="11248580" cy="5094054"/>
          </a:xfrm>
          <a:prstGeom prst="rect">
            <a:avLst/>
          </a:prstGeom>
          <a:noFill/>
          <a:ln w="19050" cap="rnd" cmpd="sng">
            <a:solidFill>
              <a:srgbClr val="C96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" name="Google Shape;159;g125f8f40711_0_119">
            <a:extLst>
              <a:ext uri="{FF2B5EF4-FFF2-40B4-BE49-F238E27FC236}">
                <a16:creationId xmlns:a16="http://schemas.microsoft.com/office/drawing/2014/main" id="{6D177C5A-4687-4126-87F5-DB37CD4FF1F5}"/>
              </a:ext>
            </a:extLst>
          </p:cNvPr>
          <p:cNvSpPr txBox="1"/>
          <p:nvPr/>
        </p:nvSpPr>
        <p:spPr>
          <a:xfrm>
            <a:off x="999061" y="1371951"/>
            <a:ext cx="9591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600" b="1" i="1" u="none" strike="noStrike" cap="none" dirty="0">
                <a:solidFill>
                  <a:srgbClr val="C96F06"/>
                </a:solidFill>
                <a:latin typeface="Meiryo"/>
                <a:ea typeface="Meiryo"/>
                <a:cs typeface="Meiryo"/>
                <a:sym typeface="Meiryo"/>
              </a:rPr>
              <a:t>TIPS</a:t>
            </a:r>
            <a:endParaRPr sz="1200" b="1" i="1" u="none" strike="noStrike" cap="none" dirty="0">
              <a:solidFill>
                <a:srgbClr val="C96F06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27" name="Google Shape;161;g125f8f40711_0_119">
            <a:extLst>
              <a:ext uri="{FF2B5EF4-FFF2-40B4-BE49-F238E27FC236}">
                <a16:creationId xmlns:a16="http://schemas.microsoft.com/office/drawing/2014/main" id="{2C42D388-5C7C-4507-8CFD-008FB00B2D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950" y="1341635"/>
            <a:ext cx="335332" cy="33851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59;g125f8f40711_0_119">
            <a:extLst>
              <a:ext uri="{FF2B5EF4-FFF2-40B4-BE49-F238E27FC236}">
                <a16:creationId xmlns:a16="http://schemas.microsoft.com/office/drawing/2014/main" id="{51956635-A3E5-4933-A5C3-E06B5F2371DD}"/>
              </a:ext>
            </a:extLst>
          </p:cNvPr>
          <p:cNvSpPr txBox="1"/>
          <p:nvPr/>
        </p:nvSpPr>
        <p:spPr>
          <a:xfrm>
            <a:off x="1734057" y="1368323"/>
            <a:ext cx="88866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800" b="1" i="1" dirty="0">
                <a:solidFill>
                  <a:srgbClr val="C96F06"/>
                </a:solidFill>
                <a:latin typeface="Meiryo"/>
                <a:ea typeface="Meiryo"/>
                <a:cs typeface="Meiryo"/>
                <a:sym typeface="Meiryo"/>
              </a:rPr>
              <a:t>検索後の操作</a:t>
            </a:r>
            <a:endParaRPr lang="ja-JP" altLang="en-US" sz="1800" b="1" i="0" u="none" strike="noStrike" cap="none" dirty="0">
              <a:solidFill>
                <a:srgbClr val="C96F06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9" name="Google Shape;160;g125f8f40711_0_119">
            <a:extLst>
              <a:ext uri="{FF2B5EF4-FFF2-40B4-BE49-F238E27FC236}">
                <a16:creationId xmlns:a16="http://schemas.microsoft.com/office/drawing/2014/main" id="{2CCA57F8-EBF6-40D9-8E96-2A97E9CE339A}"/>
              </a:ext>
            </a:extLst>
          </p:cNvPr>
          <p:cNvSpPr txBox="1"/>
          <p:nvPr/>
        </p:nvSpPr>
        <p:spPr>
          <a:xfrm>
            <a:off x="777600" y="1769229"/>
            <a:ext cx="10636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検索後の操作は、「操作を選択する」から選択できます。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Google Shape;78;p5">
            <a:extLst>
              <a:ext uri="{FF2B5EF4-FFF2-40B4-BE49-F238E27FC236}">
                <a16:creationId xmlns:a16="http://schemas.microsoft.com/office/drawing/2014/main" id="{C5B286A5-9723-4316-A71D-67D07AB47158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32" name="Google Shape;203;g125f8f40711_0_141">
            <a:extLst>
              <a:ext uri="{FF2B5EF4-FFF2-40B4-BE49-F238E27FC236}">
                <a16:creationId xmlns:a16="http://schemas.microsoft.com/office/drawing/2014/main" id="{F2776BB2-3F19-4E8D-AA11-8DA4EBB74E06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表示されるメンバーを絞り込む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3253371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D4FBC0C-8DC3-DCBF-CA45-EB14A1CD8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67"/>
          <a:stretch/>
        </p:blipFill>
        <p:spPr>
          <a:xfrm>
            <a:off x="651961" y="1585040"/>
            <a:ext cx="5277497" cy="37313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Google Shape;76;p5">
            <a:extLst>
              <a:ext uri="{FF2B5EF4-FFF2-40B4-BE49-F238E27FC236}">
                <a16:creationId xmlns:a16="http://schemas.microsoft.com/office/drawing/2014/main" id="{FDFE9095-FA9D-47B8-B9A0-0FA02ACBD10A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8;p5">
            <a:extLst>
              <a:ext uri="{FF2B5EF4-FFF2-40B4-BE49-F238E27FC236}">
                <a16:creationId xmlns:a16="http://schemas.microsoft.com/office/drawing/2014/main" id="{3EEC5666-5059-4EB0-B2E0-DEF7596DE1B9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12" name="Google Shape;203;g125f8f40711_0_141">
            <a:extLst>
              <a:ext uri="{FF2B5EF4-FFF2-40B4-BE49-F238E27FC236}">
                <a16:creationId xmlns:a16="http://schemas.microsoft.com/office/drawing/2014/main" id="{41AF7888-92ED-4751-B64C-18EB440877BF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3-1.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シートのグラフを選択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Google Shape;156;g125f8f40711_0_119">
            <a:extLst>
              <a:ext uri="{FF2B5EF4-FFF2-40B4-BE49-F238E27FC236}">
                <a16:creationId xmlns:a16="http://schemas.microsoft.com/office/drawing/2014/main" id="{13B9AC86-5AD8-4CB4-958B-AE51682C6101}"/>
              </a:ext>
            </a:extLst>
          </p:cNvPr>
          <p:cNvSpPr txBox="1"/>
          <p:nvPr/>
        </p:nvSpPr>
        <p:spPr>
          <a:xfrm>
            <a:off x="694171" y="1220182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①グラフを閲覧したいシートの　　 をクリックします。</a:t>
            </a:r>
          </a:p>
        </p:txBody>
      </p:sp>
      <p:sp>
        <p:nvSpPr>
          <p:cNvPr id="14" name="Google Shape;157;g125f8f40711_0_119">
            <a:extLst>
              <a:ext uri="{FF2B5EF4-FFF2-40B4-BE49-F238E27FC236}">
                <a16:creationId xmlns:a16="http://schemas.microsoft.com/office/drawing/2014/main" id="{99F19BF2-27E3-4BB8-9F00-BA9335F69AE2}"/>
              </a:ext>
            </a:extLst>
          </p:cNvPr>
          <p:cNvSpPr txBox="1"/>
          <p:nvPr/>
        </p:nvSpPr>
        <p:spPr>
          <a:xfrm>
            <a:off x="6167550" y="1215610"/>
            <a:ext cx="539070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②該当シートのグラフで一覧で表示されます。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7CDC4DF-AB21-4839-8033-E3C41A592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0710" y="1163060"/>
            <a:ext cx="348470" cy="33851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64A58F4-DECE-4156-A4F5-1AEE0513F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44" y="1585040"/>
            <a:ext cx="5413776" cy="2930341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2620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6332D037-4A0A-D4B6-C890-7B298ABC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39" y="2030697"/>
            <a:ext cx="5283506" cy="285370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9" name="Google Shape;76;p5">
            <a:extLst>
              <a:ext uri="{FF2B5EF4-FFF2-40B4-BE49-F238E27FC236}">
                <a16:creationId xmlns:a16="http://schemas.microsoft.com/office/drawing/2014/main" id="{778844F7-ADD8-44DB-A222-B36B05D9CEFF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5">
            <a:extLst>
              <a:ext uri="{FF2B5EF4-FFF2-40B4-BE49-F238E27FC236}">
                <a16:creationId xmlns:a16="http://schemas.microsoft.com/office/drawing/2014/main" id="{FC1E2DC7-158E-4EC7-B765-4E736B15D868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14" name="Google Shape;203;g125f8f40711_0_141">
            <a:extLst>
              <a:ext uri="{FF2B5EF4-FFF2-40B4-BE49-F238E27FC236}">
                <a16:creationId xmlns:a16="http://schemas.microsoft.com/office/drawing/2014/main" id="{B0B2BF40-4B51-42FF-B7C6-0F97BEFD372C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3-1.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シートのグラフを選択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Google Shape;156;g125f8f40711_0_119">
            <a:extLst>
              <a:ext uri="{FF2B5EF4-FFF2-40B4-BE49-F238E27FC236}">
                <a16:creationId xmlns:a16="http://schemas.microsoft.com/office/drawing/2014/main" id="{A3306F40-12D8-4305-9F5F-79E2D57D444F}"/>
              </a:ext>
            </a:extLst>
          </p:cNvPr>
          <p:cNvSpPr txBox="1"/>
          <p:nvPr/>
        </p:nvSpPr>
        <p:spPr>
          <a:xfrm>
            <a:off x="694171" y="1507517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数値、選択式、カレンダー式のデータが円グラフで表示されます。</a:t>
            </a:r>
          </a:p>
        </p:txBody>
      </p:sp>
      <p:sp>
        <p:nvSpPr>
          <p:cNvPr id="18" name="Google Shape;618;g126584d4e9d_0_223">
            <a:extLst>
              <a:ext uri="{FF2B5EF4-FFF2-40B4-BE49-F238E27FC236}">
                <a16:creationId xmlns:a16="http://schemas.microsoft.com/office/drawing/2014/main" id="{DD1DDAD9-EE2C-46E6-9B9F-54B922ABFE3D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●円グラフ</a:t>
            </a:r>
          </a:p>
        </p:txBody>
      </p:sp>
      <p:sp>
        <p:nvSpPr>
          <p:cNvPr id="21" name="Google Shape;157;g125f8f40711_0_119">
            <a:extLst>
              <a:ext uri="{FF2B5EF4-FFF2-40B4-BE49-F238E27FC236}">
                <a16:creationId xmlns:a16="http://schemas.microsoft.com/office/drawing/2014/main" id="{BA256573-2F6D-46A9-B91B-58C4711EEA14}"/>
              </a:ext>
            </a:extLst>
          </p:cNvPr>
          <p:cNvSpPr txBox="1"/>
          <p:nvPr/>
        </p:nvSpPr>
        <p:spPr>
          <a:xfrm>
            <a:off x="6167550" y="1507517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チェックボックスの項目の場合、複数選択項目のため棒グラフ形式で表示されます。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8185467E-65EA-495B-A3E2-DA9B41612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860" y="2030697"/>
            <a:ext cx="5235901" cy="285370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ED5A933C-68E6-44D0-97A7-0C21752C62E3}"/>
              </a:ext>
            </a:extLst>
          </p:cNvPr>
          <p:cNvGrpSpPr/>
          <p:nvPr/>
        </p:nvGrpSpPr>
        <p:grpSpPr>
          <a:xfrm>
            <a:off x="1019958" y="5082205"/>
            <a:ext cx="9903419" cy="1276995"/>
            <a:chOff x="883577" y="4851324"/>
            <a:chExt cx="9903419" cy="1276995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CD003D33-DC02-4AC1-B909-15619C4166BE}"/>
                </a:ext>
              </a:extLst>
            </p:cNvPr>
            <p:cNvGrpSpPr/>
            <p:nvPr/>
          </p:nvGrpSpPr>
          <p:grpSpPr>
            <a:xfrm>
              <a:off x="883577" y="4851324"/>
              <a:ext cx="9903419" cy="1276995"/>
              <a:chOff x="1019958" y="5075768"/>
              <a:chExt cx="9903419" cy="1276995"/>
            </a:xfrm>
          </p:grpSpPr>
          <p:sp>
            <p:nvSpPr>
              <p:cNvPr id="26" name="Google Shape;277;p25">
                <a:extLst>
                  <a:ext uri="{FF2B5EF4-FFF2-40B4-BE49-F238E27FC236}">
                    <a16:creationId xmlns:a16="http://schemas.microsoft.com/office/drawing/2014/main" id="{4210087A-0E56-4B29-BB29-4A35F9D9AE5E}"/>
                  </a:ext>
                </a:extLst>
              </p:cNvPr>
              <p:cNvSpPr/>
              <p:nvPr/>
            </p:nvSpPr>
            <p:spPr>
              <a:xfrm>
                <a:off x="1019958" y="5075768"/>
                <a:ext cx="9903419" cy="1276995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C96F0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8;p25">
                <a:extLst>
                  <a:ext uri="{FF2B5EF4-FFF2-40B4-BE49-F238E27FC236}">
                    <a16:creationId xmlns:a16="http://schemas.microsoft.com/office/drawing/2014/main" id="{4F1CCD9D-8AD0-49C2-8750-16F2C87C85A4}"/>
                  </a:ext>
                </a:extLst>
              </p:cNvPr>
              <p:cNvSpPr txBox="1"/>
              <p:nvPr/>
            </p:nvSpPr>
            <p:spPr>
              <a:xfrm>
                <a:off x="1729642" y="5160182"/>
                <a:ext cx="1150385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sz="1600" b="1" i="1" u="none" strike="noStrike" cap="none" dirty="0">
                    <a:solidFill>
                      <a:srgbClr val="C96F06"/>
                    </a:solidFill>
                    <a:latin typeface="Meiryo"/>
                    <a:ea typeface="Meiryo"/>
                    <a:cs typeface="Meiryo"/>
                    <a:sym typeface="Meiryo"/>
                  </a:rPr>
                  <a:t>HINT</a:t>
                </a:r>
                <a:endParaRPr sz="1600" b="1" i="1" u="none" strike="noStrike" cap="none" dirty="0">
                  <a:solidFill>
                    <a:srgbClr val="C96F06"/>
                  </a:solidFill>
                  <a:latin typeface="Meiryo"/>
                  <a:ea typeface="Meiryo"/>
                  <a:cs typeface="Meiryo"/>
                  <a:sym typeface="Meiryo"/>
                </a:endParaRPr>
              </a:p>
            </p:txBody>
          </p:sp>
          <p:pic>
            <p:nvPicPr>
              <p:cNvPr id="28" name="Google Shape;280;p25">
                <a:extLst>
                  <a:ext uri="{FF2B5EF4-FFF2-40B4-BE49-F238E27FC236}">
                    <a16:creationId xmlns:a16="http://schemas.microsoft.com/office/drawing/2014/main" id="{8C12CAA3-6C81-42EF-BC1E-02C09DE72886}"/>
                  </a:ext>
                </a:extLst>
              </p:cNvPr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48204" y="5114002"/>
                <a:ext cx="370981" cy="3307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" name="Google Shape;160;g125f8f40711_0_119">
                <a:extLst>
                  <a:ext uri="{FF2B5EF4-FFF2-40B4-BE49-F238E27FC236}">
                    <a16:creationId xmlns:a16="http://schemas.microsoft.com/office/drawing/2014/main" id="{6EE3CF75-5447-4030-A406-425DF33666EB}"/>
                  </a:ext>
                </a:extLst>
              </p:cNvPr>
              <p:cNvSpPr txBox="1"/>
              <p:nvPr/>
            </p:nvSpPr>
            <p:spPr>
              <a:xfrm>
                <a:off x="1348203" y="5444703"/>
                <a:ext cx="4991061" cy="2769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333333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グラフを表示するパーツタイプがない場合、グラフは表示されません。</a:t>
                </a:r>
                <a:endParaRPr lang="ja-JP" altLang="en-US" sz="12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4A5096FB-7601-4CFA-872A-181405BC8364}"/>
                </a:ext>
              </a:extLst>
            </p:cNvPr>
            <p:cNvSpPr txBox="1"/>
            <p:nvPr/>
          </p:nvSpPr>
          <p:spPr>
            <a:xfrm>
              <a:off x="2369822" y="4935738"/>
              <a:ext cx="6096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ja-JP" altLang="en-US" sz="1600" dirty="0"/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F2BCF5F-72CA-4D27-BBB1-BCA63814A68E}"/>
              </a:ext>
            </a:extLst>
          </p:cNvPr>
          <p:cNvGrpSpPr/>
          <p:nvPr/>
        </p:nvGrpSpPr>
        <p:grpSpPr>
          <a:xfrm>
            <a:off x="6720703" y="5222737"/>
            <a:ext cx="3899463" cy="1010724"/>
            <a:chOff x="2602364" y="3777660"/>
            <a:chExt cx="5056609" cy="1310651"/>
          </a:xfrm>
        </p:grpSpPr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73748522-8D68-40B9-A366-A460B4A0A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31" b="33902"/>
            <a:stretch/>
          </p:blipFill>
          <p:spPr>
            <a:xfrm>
              <a:off x="2602364" y="3777660"/>
              <a:ext cx="5056609" cy="1310651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1" name="Google Shape;600;p14">
              <a:extLst>
                <a:ext uri="{FF2B5EF4-FFF2-40B4-BE49-F238E27FC236}">
                  <a16:creationId xmlns:a16="http://schemas.microsoft.com/office/drawing/2014/main" id="{70812175-2569-4F3E-BF04-0E59CEF41CC7}"/>
                </a:ext>
              </a:extLst>
            </p:cNvPr>
            <p:cNvSpPr/>
            <p:nvPr/>
          </p:nvSpPr>
          <p:spPr>
            <a:xfrm>
              <a:off x="3542332" y="4235256"/>
              <a:ext cx="2246484" cy="339437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32" name="Google Shape;618;g126584d4e9d_0_223">
            <a:extLst>
              <a:ext uri="{FF2B5EF4-FFF2-40B4-BE49-F238E27FC236}">
                <a16:creationId xmlns:a16="http://schemas.microsoft.com/office/drawing/2014/main" id="{E2D41F31-5851-464F-9ED4-E1401A8BFDDB}"/>
              </a:ext>
            </a:extLst>
          </p:cNvPr>
          <p:cNvSpPr txBox="1"/>
          <p:nvPr/>
        </p:nvSpPr>
        <p:spPr>
          <a:xfrm>
            <a:off x="6096000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●棒グラフ</a:t>
            </a:r>
          </a:p>
        </p:txBody>
      </p:sp>
    </p:spTree>
    <p:extLst>
      <p:ext uri="{BB962C8B-B14F-4D97-AF65-F5344CB8AC3E}">
        <p14:creationId xmlns:p14="http://schemas.microsoft.com/office/powerpoint/2010/main" val="658059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1BC1DDD-E3F4-18A8-5B7F-CBF2B17C4AFB}"/>
              </a:ext>
            </a:extLst>
          </p:cNvPr>
          <p:cNvGrpSpPr/>
          <p:nvPr/>
        </p:nvGrpSpPr>
        <p:grpSpPr>
          <a:xfrm>
            <a:off x="2226016" y="1528139"/>
            <a:ext cx="7739967" cy="3956726"/>
            <a:chOff x="1070102" y="2278347"/>
            <a:chExt cx="9357948" cy="5035704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F8776B65-65D2-F3E4-4026-8847C5DA8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02" y="2278347"/>
              <a:ext cx="9357948" cy="5035704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6" name="Google Shape;600;p14">
              <a:extLst>
                <a:ext uri="{FF2B5EF4-FFF2-40B4-BE49-F238E27FC236}">
                  <a16:creationId xmlns:a16="http://schemas.microsoft.com/office/drawing/2014/main" id="{CADCB2A7-A0DA-4067-B3C4-08913D0150E0}"/>
                </a:ext>
              </a:extLst>
            </p:cNvPr>
            <p:cNvSpPr/>
            <p:nvPr/>
          </p:nvSpPr>
          <p:spPr>
            <a:xfrm>
              <a:off x="3074215" y="3553272"/>
              <a:ext cx="1814087" cy="2542727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9" name="Google Shape;76;p5">
            <a:extLst>
              <a:ext uri="{FF2B5EF4-FFF2-40B4-BE49-F238E27FC236}">
                <a16:creationId xmlns:a16="http://schemas.microsoft.com/office/drawing/2014/main" id="{713CF2F7-86AF-46E3-A944-BBD40A94F5F1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8;p5">
            <a:extLst>
              <a:ext uri="{FF2B5EF4-FFF2-40B4-BE49-F238E27FC236}">
                <a16:creationId xmlns:a16="http://schemas.microsoft.com/office/drawing/2014/main" id="{2A850112-A2C5-427B-B94C-E48B6692DA8F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11" name="Google Shape;203;g125f8f40711_0_141">
            <a:extLst>
              <a:ext uri="{FF2B5EF4-FFF2-40B4-BE49-F238E27FC236}">
                <a16:creationId xmlns:a16="http://schemas.microsoft.com/office/drawing/2014/main" id="{0D4F9AF4-09C4-40CC-84C2-85B0854573B5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3-2.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該当メンバーを表示する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Google Shape;156;g125f8f40711_0_119">
            <a:extLst>
              <a:ext uri="{FF2B5EF4-FFF2-40B4-BE49-F238E27FC236}">
                <a16:creationId xmlns:a16="http://schemas.microsoft.com/office/drawing/2014/main" id="{7B2A81E3-7D74-4E7E-9FAC-B3FF1D899732}"/>
              </a:ext>
            </a:extLst>
          </p:cNvPr>
          <p:cNvSpPr txBox="1"/>
          <p:nvPr/>
        </p:nvSpPr>
        <p:spPr>
          <a:xfrm>
            <a:off x="694171" y="1176639"/>
            <a:ext cx="1059431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グラフをクリックすると該当メンバーの顔写真リストが表示されます。</a:t>
            </a:r>
          </a:p>
        </p:txBody>
      </p:sp>
    </p:spTree>
    <p:extLst>
      <p:ext uri="{BB962C8B-B14F-4D97-AF65-F5344CB8AC3E}">
        <p14:creationId xmlns:p14="http://schemas.microsoft.com/office/powerpoint/2010/main" val="2380583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280BC33-F15D-41DF-1733-3106BA64776C}"/>
              </a:ext>
            </a:extLst>
          </p:cNvPr>
          <p:cNvGrpSpPr/>
          <p:nvPr/>
        </p:nvGrpSpPr>
        <p:grpSpPr>
          <a:xfrm>
            <a:off x="861915" y="1988523"/>
            <a:ext cx="4983236" cy="2884511"/>
            <a:chOff x="1070104" y="2590650"/>
            <a:chExt cx="9357948" cy="5035704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250FB038-088A-4ED5-E8D0-7AC8418E6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04" y="2590650"/>
              <a:ext cx="9357948" cy="5035704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5" name="Google Shape;600;p14">
              <a:extLst>
                <a:ext uri="{FF2B5EF4-FFF2-40B4-BE49-F238E27FC236}">
                  <a16:creationId xmlns:a16="http://schemas.microsoft.com/office/drawing/2014/main" id="{D0636BA8-AB23-3196-B668-D36E929932B9}"/>
                </a:ext>
              </a:extLst>
            </p:cNvPr>
            <p:cNvSpPr/>
            <p:nvPr/>
          </p:nvSpPr>
          <p:spPr>
            <a:xfrm>
              <a:off x="3193188" y="4410775"/>
              <a:ext cx="1689363" cy="2277571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16" name="Google Shape;601;p14">
              <a:extLst>
                <a:ext uri="{FF2B5EF4-FFF2-40B4-BE49-F238E27FC236}">
                  <a16:creationId xmlns:a16="http://schemas.microsoft.com/office/drawing/2014/main" id="{58FE03BF-454E-CC67-8E71-52BBACAB0916}"/>
                </a:ext>
              </a:extLst>
            </p:cNvPr>
            <p:cNvCxnSpPr/>
            <p:nvPr/>
          </p:nvCxnSpPr>
          <p:spPr>
            <a:xfrm flipV="1">
              <a:off x="4876800" y="4621932"/>
              <a:ext cx="1138687" cy="553917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7" name="Google Shape;602;p14">
              <a:extLst>
                <a:ext uri="{FF2B5EF4-FFF2-40B4-BE49-F238E27FC236}">
                  <a16:creationId xmlns:a16="http://schemas.microsoft.com/office/drawing/2014/main" id="{1FA854CA-2255-8D53-713B-5422AE539D7F}"/>
                </a:ext>
              </a:extLst>
            </p:cNvPr>
            <p:cNvSpPr/>
            <p:nvPr/>
          </p:nvSpPr>
          <p:spPr>
            <a:xfrm>
              <a:off x="6015487" y="3008010"/>
              <a:ext cx="2881222" cy="2892458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8" name="Google Shape;76;p5">
            <a:extLst>
              <a:ext uri="{FF2B5EF4-FFF2-40B4-BE49-F238E27FC236}">
                <a16:creationId xmlns:a16="http://schemas.microsoft.com/office/drawing/2014/main" id="{D1625CEC-14FE-4338-A7DA-A0FDC3280695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78;p5">
            <a:extLst>
              <a:ext uri="{FF2B5EF4-FFF2-40B4-BE49-F238E27FC236}">
                <a16:creationId xmlns:a16="http://schemas.microsoft.com/office/drawing/2014/main" id="{47A918D2-80AB-4AE8-BC04-E7E6F9B7B330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20" name="Google Shape;203;g125f8f40711_0_141">
            <a:extLst>
              <a:ext uri="{FF2B5EF4-FFF2-40B4-BE49-F238E27FC236}">
                <a16:creationId xmlns:a16="http://schemas.microsoft.com/office/drawing/2014/main" id="{AC006515-7E16-4A41-A2D3-FD5DD7645B6F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3-2.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該当メンバーを表示する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Google Shape;156;g125f8f40711_0_119">
            <a:extLst>
              <a:ext uri="{FF2B5EF4-FFF2-40B4-BE49-F238E27FC236}">
                <a16:creationId xmlns:a16="http://schemas.microsoft.com/office/drawing/2014/main" id="{D78BC2DD-81BA-4B03-B57E-D6B26B627166}"/>
              </a:ext>
            </a:extLst>
          </p:cNvPr>
          <p:cNvSpPr txBox="1"/>
          <p:nvPr/>
        </p:nvSpPr>
        <p:spPr>
          <a:xfrm>
            <a:off x="694171" y="1485747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①顔写真リストの該当メンバーの顔写真をクリックします。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Google Shape;618;g126584d4e9d_0_223">
            <a:extLst>
              <a:ext uri="{FF2B5EF4-FFF2-40B4-BE49-F238E27FC236}">
                <a16:creationId xmlns:a16="http://schemas.microsoft.com/office/drawing/2014/main" id="{1FF3A499-3DE1-45EB-853F-E114D0C9D5E7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●該当メンバーのシート情報を表示する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Google Shape;157;g125f8f40711_0_119">
            <a:extLst>
              <a:ext uri="{FF2B5EF4-FFF2-40B4-BE49-F238E27FC236}">
                <a16:creationId xmlns:a16="http://schemas.microsoft.com/office/drawing/2014/main" id="{6775B2FE-2C15-4BFE-A56B-9F6A7E58DCF1}"/>
              </a:ext>
            </a:extLst>
          </p:cNvPr>
          <p:cNvSpPr txBox="1"/>
          <p:nvPr/>
        </p:nvSpPr>
        <p:spPr>
          <a:xfrm>
            <a:off x="6167550" y="1485747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r>
              <a:rPr lang="en-US" altLang="ja-JP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PROFILE BOOK</a:t>
            </a:r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の該当メンバー詳細画面に遷移し、シート情報を表示します。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08F9BDE7-31F3-44CE-BA2F-260009098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915" y="1988523"/>
            <a:ext cx="5310300" cy="23162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0531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86A57C8-0F78-5C60-6030-BCD236F77627}"/>
              </a:ext>
            </a:extLst>
          </p:cNvPr>
          <p:cNvGrpSpPr/>
          <p:nvPr/>
        </p:nvGrpSpPr>
        <p:grpSpPr>
          <a:xfrm>
            <a:off x="597450" y="2017529"/>
            <a:ext cx="4865487" cy="2588390"/>
            <a:chOff x="1070102" y="2579907"/>
            <a:chExt cx="9357949" cy="4977632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3D71C21C-F617-712B-92C0-6D6E65810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02" y="2579907"/>
              <a:ext cx="9357949" cy="4977632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2" name="Google Shape;600;p14">
              <a:extLst>
                <a:ext uri="{FF2B5EF4-FFF2-40B4-BE49-F238E27FC236}">
                  <a16:creationId xmlns:a16="http://schemas.microsoft.com/office/drawing/2014/main" id="{9AEFC6FD-ACDC-7B98-DAC2-E3BF5ECFD7DC}"/>
                </a:ext>
              </a:extLst>
            </p:cNvPr>
            <p:cNvSpPr/>
            <p:nvPr/>
          </p:nvSpPr>
          <p:spPr>
            <a:xfrm>
              <a:off x="3746001" y="6436100"/>
              <a:ext cx="593846" cy="353202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91AEE2B-4EDF-F81C-01FB-627B91BFA2B7}"/>
              </a:ext>
            </a:extLst>
          </p:cNvPr>
          <p:cNvSpPr/>
          <p:nvPr/>
        </p:nvSpPr>
        <p:spPr>
          <a:xfrm>
            <a:off x="597450" y="4731483"/>
            <a:ext cx="4973008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設定により「全て見る」が表示されない場合があります。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123892F-9B9B-4638-FAD4-A5C6219E9AFE}"/>
              </a:ext>
            </a:extLst>
          </p:cNvPr>
          <p:cNvGrpSpPr/>
          <p:nvPr/>
        </p:nvGrpSpPr>
        <p:grpSpPr>
          <a:xfrm>
            <a:off x="6319794" y="2017529"/>
            <a:ext cx="4973008" cy="2734431"/>
            <a:chOff x="1305255" y="10724683"/>
            <a:chExt cx="9357948" cy="5027853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C1879AF3-4D1A-5E0A-6C7A-55C2E690C00C}"/>
                </a:ext>
              </a:extLst>
            </p:cNvPr>
            <p:cNvGrpSpPr/>
            <p:nvPr/>
          </p:nvGrpSpPr>
          <p:grpSpPr>
            <a:xfrm>
              <a:off x="1305255" y="10724683"/>
              <a:ext cx="9357948" cy="5027408"/>
              <a:chOff x="1070102" y="8537105"/>
              <a:chExt cx="9357948" cy="5027408"/>
            </a:xfrm>
          </p:grpSpPr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B8071D8D-677B-EB1E-2922-156CC651C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102" y="8537105"/>
                <a:ext cx="9357948" cy="5027408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15" name="Google Shape;600;p14">
                <a:extLst>
                  <a:ext uri="{FF2B5EF4-FFF2-40B4-BE49-F238E27FC236}">
                    <a16:creationId xmlns:a16="http://schemas.microsoft.com/office/drawing/2014/main" id="{755628F1-4703-1742-767C-2F41660E2EF1}"/>
                  </a:ext>
                </a:extLst>
              </p:cNvPr>
              <p:cNvSpPr/>
              <p:nvPr/>
            </p:nvSpPr>
            <p:spPr>
              <a:xfrm>
                <a:off x="1075644" y="8794125"/>
                <a:ext cx="7608385" cy="349875"/>
              </a:xfrm>
              <a:prstGeom prst="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rebuchet MS"/>
                  <a:buNone/>
                </a:pPr>
                <a:endParaRPr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EC7A8CC6-BA84-A6C7-B4E2-92F3F72579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5255" y="11427741"/>
              <a:ext cx="7698045" cy="4324795"/>
            </a:xfrm>
            <a:prstGeom prst="rect">
              <a:avLst/>
            </a:prstGeom>
          </p:spPr>
        </p:pic>
      </p:grpSp>
      <p:sp>
        <p:nvSpPr>
          <p:cNvPr id="17" name="Google Shape;76;p5">
            <a:extLst>
              <a:ext uri="{FF2B5EF4-FFF2-40B4-BE49-F238E27FC236}">
                <a16:creationId xmlns:a16="http://schemas.microsoft.com/office/drawing/2014/main" id="{5FB81858-2EAD-4B4A-B6B9-78BACFC0D49A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78;p5">
            <a:extLst>
              <a:ext uri="{FF2B5EF4-FFF2-40B4-BE49-F238E27FC236}">
                <a16:creationId xmlns:a16="http://schemas.microsoft.com/office/drawing/2014/main" id="{1C66A955-7DF6-4AAE-9ED8-6035CD4AAB11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19" name="Google Shape;203;g125f8f40711_0_141">
            <a:extLst>
              <a:ext uri="{FF2B5EF4-FFF2-40B4-BE49-F238E27FC236}">
                <a16:creationId xmlns:a16="http://schemas.microsoft.com/office/drawing/2014/main" id="{B186A9D4-9748-4EAF-AF13-A622CC912BE1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3-2.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該当メンバーを表示する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" name="Google Shape;156;g125f8f40711_0_119">
            <a:extLst>
              <a:ext uri="{FF2B5EF4-FFF2-40B4-BE49-F238E27FC236}">
                <a16:creationId xmlns:a16="http://schemas.microsoft.com/office/drawing/2014/main" id="{BA0ADF97-B2C8-4AE2-B289-25236EBBA939}"/>
              </a:ext>
            </a:extLst>
          </p:cNvPr>
          <p:cNvSpPr txBox="1"/>
          <p:nvPr/>
        </p:nvSpPr>
        <p:spPr>
          <a:xfrm>
            <a:off x="694171" y="1500378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①顔写真リストの「全て見る」をクリックします。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1" name="Google Shape;618;g126584d4e9d_0_223">
            <a:extLst>
              <a:ext uri="{FF2B5EF4-FFF2-40B4-BE49-F238E27FC236}">
                <a16:creationId xmlns:a16="http://schemas.microsoft.com/office/drawing/2014/main" id="{92EC7001-4AB8-4BAC-8B57-BE3781D3521D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●該当メンバーのシート情報を表示する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Google Shape;157;g125f8f40711_0_119">
            <a:extLst>
              <a:ext uri="{FF2B5EF4-FFF2-40B4-BE49-F238E27FC236}">
                <a16:creationId xmlns:a16="http://schemas.microsoft.com/office/drawing/2014/main" id="{64B9CC71-7700-420F-B516-E13580C05D60}"/>
              </a:ext>
            </a:extLst>
          </p:cNvPr>
          <p:cNvSpPr txBox="1"/>
          <p:nvPr/>
        </p:nvSpPr>
        <p:spPr>
          <a:xfrm>
            <a:off x="6167550" y="1500378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②シートガレージのメンバー一覧画面に遷移し、該当メンバーで絞り込んだ状態で表示します。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5016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2FDDAEA7-46D0-4BE9-8B8E-BF25DF3CD31E}"/>
              </a:ext>
            </a:extLst>
          </p:cNvPr>
          <p:cNvGrpSpPr/>
          <p:nvPr/>
        </p:nvGrpSpPr>
        <p:grpSpPr>
          <a:xfrm>
            <a:off x="2738996" y="2072245"/>
            <a:ext cx="6876722" cy="3959949"/>
            <a:chOff x="1564666" y="9399294"/>
            <a:chExt cx="8309230" cy="4702122"/>
          </a:xfrm>
        </p:grpSpPr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5FA41A80-E7E1-4868-B6FA-8939BE4F23C5}"/>
                </a:ext>
              </a:extLst>
            </p:cNvPr>
            <p:cNvGrpSpPr/>
            <p:nvPr/>
          </p:nvGrpSpPr>
          <p:grpSpPr>
            <a:xfrm>
              <a:off x="1564666" y="9399294"/>
              <a:ext cx="8309230" cy="4702122"/>
              <a:chOff x="1564667" y="9072724"/>
              <a:chExt cx="8309230" cy="4702122"/>
            </a:xfrm>
          </p:grpSpPr>
          <p:pic>
            <p:nvPicPr>
              <p:cNvPr id="45" name="図 44">
                <a:extLst>
                  <a:ext uri="{FF2B5EF4-FFF2-40B4-BE49-F238E27FC236}">
                    <a16:creationId xmlns:a16="http://schemas.microsoft.com/office/drawing/2014/main" id="{0C7DBC0F-7648-44FB-A74D-A06DA7F6AB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64667" y="9072724"/>
                <a:ext cx="8309230" cy="4702122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46" name="Google Shape;600;p14">
                <a:extLst>
                  <a:ext uri="{FF2B5EF4-FFF2-40B4-BE49-F238E27FC236}">
                    <a16:creationId xmlns:a16="http://schemas.microsoft.com/office/drawing/2014/main" id="{C8BDB5BB-83D9-4C3B-A62F-CB14DC65FB33}"/>
                  </a:ext>
                </a:extLst>
              </p:cNvPr>
              <p:cNvSpPr/>
              <p:nvPr/>
            </p:nvSpPr>
            <p:spPr>
              <a:xfrm>
                <a:off x="4164224" y="9180937"/>
                <a:ext cx="1407960" cy="1359701"/>
              </a:xfrm>
              <a:prstGeom prst="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rebuchet MS"/>
                  <a:buNone/>
                </a:pPr>
                <a:endParaRPr sz="18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cxnSp>
            <p:nvCxnSpPr>
              <p:cNvPr id="47" name="Google Shape;601;p14">
                <a:extLst>
                  <a:ext uri="{FF2B5EF4-FFF2-40B4-BE49-F238E27FC236}">
                    <a16:creationId xmlns:a16="http://schemas.microsoft.com/office/drawing/2014/main" id="{9D256A51-8D3C-4D1D-963C-736932265B06}"/>
                  </a:ext>
                </a:extLst>
              </p:cNvPr>
              <p:cNvCxnSpPr/>
              <p:nvPr/>
            </p:nvCxnSpPr>
            <p:spPr>
              <a:xfrm>
                <a:off x="4868204" y="10535919"/>
                <a:ext cx="946182" cy="715824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C86FFA13-6F72-40AF-A3E9-BF864E0F282F}"/>
                </a:ext>
              </a:extLst>
            </p:cNvPr>
            <p:cNvGrpSpPr/>
            <p:nvPr/>
          </p:nvGrpSpPr>
          <p:grpSpPr>
            <a:xfrm>
              <a:off x="5572184" y="10901567"/>
              <a:ext cx="2057400" cy="2084231"/>
              <a:chOff x="5572184" y="10968242"/>
              <a:chExt cx="2057400" cy="2084231"/>
            </a:xfrm>
          </p:grpSpPr>
          <p:pic>
            <p:nvPicPr>
              <p:cNvPr id="43" name="図 42">
                <a:extLst>
                  <a:ext uri="{FF2B5EF4-FFF2-40B4-BE49-F238E27FC236}">
                    <a16:creationId xmlns:a16="http://schemas.microsoft.com/office/drawing/2014/main" id="{9D14AF59-4D69-4FF2-8DC7-E7B63FA109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72184" y="10968242"/>
                <a:ext cx="2057400" cy="2071182"/>
              </a:xfrm>
              <a:prstGeom prst="ellipse">
                <a:avLst/>
              </a:prstGeom>
              <a:ln w="38100">
                <a:noFill/>
              </a:ln>
            </p:spPr>
          </p:pic>
          <p:sp>
            <p:nvSpPr>
              <p:cNvPr id="44" name="楕円 43">
                <a:extLst>
                  <a:ext uri="{FF2B5EF4-FFF2-40B4-BE49-F238E27FC236}">
                    <a16:creationId xmlns:a16="http://schemas.microsoft.com/office/drawing/2014/main" id="{AB7DF3C0-D5BC-49A5-9C75-0EE23FB9EFDD}"/>
                  </a:ext>
                </a:extLst>
              </p:cNvPr>
              <p:cNvSpPr/>
              <p:nvPr/>
            </p:nvSpPr>
            <p:spPr>
              <a:xfrm>
                <a:off x="5572184" y="10968242"/>
                <a:ext cx="2057400" cy="2084231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chemeClr val="lt1"/>
                    </a:solidFill>
                    <a:latin typeface="+mn-lt"/>
                    <a:ea typeface="+mn-ea"/>
                    <a:cs typeface="+mn-cs"/>
                    <a:sym typeface="Arial"/>
                  </a:defRPr>
                </a:lvl9pPr>
              </a:lstStyle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48" name="Google Shape;448;p29">
            <a:extLst>
              <a:ext uri="{FF2B5EF4-FFF2-40B4-BE49-F238E27FC236}">
                <a16:creationId xmlns:a16="http://schemas.microsoft.com/office/drawing/2014/main" id="{FAA84321-EE2E-4984-953B-C26E29CCB5CF}"/>
              </a:ext>
            </a:extLst>
          </p:cNvPr>
          <p:cNvSpPr/>
          <p:nvPr/>
        </p:nvSpPr>
        <p:spPr>
          <a:xfrm>
            <a:off x="407505" y="1208778"/>
            <a:ext cx="11248580" cy="5094054"/>
          </a:xfrm>
          <a:prstGeom prst="rect">
            <a:avLst/>
          </a:prstGeom>
          <a:noFill/>
          <a:ln w="19050" cap="rnd" cmpd="sng">
            <a:solidFill>
              <a:srgbClr val="C96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" name="Google Shape;159;g125f8f40711_0_119">
            <a:extLst>
              <a:ext uri="{FF2B5EF4-FFF2-40B4-BE49-F238E27FC236}">
                <a16:creationId xmlns:a16="http://schemas.microsoft.com/office/drawing/2014/main" id="{630AA421-6346-4F7E-A223-047D112CADEB}"/>
              </a:ext>
            </a:extLst>
          </p:cNvPr>
          <p:cNvSpPr txBox="1"/>
          <p:nvPr/>
        </p:nvSpPr>
        <p:spPr>
          <a:xfrm>
            <a:off x="999061" y="1371951"/>
            <a:ext cx="9591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600" b="1" i="1" u="none" strike="noStrike" cap="none" dirty="0">
                <a:solidFill>
                  <a:srgbClr val="C96F06"/>
                </a:solidFill>
                <a:latin typeface="Meiryo"/>
                <a:ea typeface="Meiryo"/>
                <a:cs typeface="Meiryo"/>
                <a:sym typeface="Meiryo"/>
              </a:rPr>
              <a:t>TIPS</a:t>
            </a:r>
            <a:endParaRPr sz="1200" b="1" i="1" u="none" strike="noStrike" cap="none" dirty="0">
              <a:solidFill>
                <a:srgbClr val="C96F06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50" name="Google Shape;161;g125f8f40711_0_119">
            <a:extLst>
              <a:ext uri="{FF2B5EF4-FFF2-40B4-BE49-F238E27FC236}">
                <a16:creationId xmlns:a16="http://schemas.microsoft.com/office/drawing/2014/main" id="{B021A96C-B31B-4CD5-8012-B02DDBEBDD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950" y="1341635"/>
            <a:ext cx="335332" cy="33851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159;g125f8f40711_0_119">
            <a:extLst>
              <a:ext uri="{FF2B5EF4-FFF2-40B4-BE49-F238E27FC236}">
                <a16:creationId xmlns:a16="http://schemas.microsoft.com/office/drawing/2014/main" id="{68F3AF55-570E-4465-B1EA-C5D05AD82BD7}"/>
              </a:ext>
            </a:extLst>
          </p:cNvPr>
          <p:cNvSpPr txBox="1"/>
          <p:nvPr/>
        </p:nvSpPr>
        <p:spPr>
          <a:xfrm>
            <a:off x="1734057" y="1368323"/>
            <a:ext cx="88866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800" b="1" i="1" dirty="0">
                <a:solidFill>
                  <a:srgbClr val="C96F06"/>
                </a:solidFill>
                <a:latin typeface="Meiryo"/>
                <a:ea typeface="Meiryo"/>
                <a:cs typeface="Meiryo"/>
                <a:sym typeface="Meiryo"/>
              </a:rPr>
              <a:t>検索後の操作</a:t>
            </a:r>
            <a:endParaRPr lang="ja-JP" altLang="en-US" sz="1800" b="1" i="0" u="none" strike="noStrike" cap="none" dirty="0">
              <a:solidFill>
                <a:srgbClr val="C96F06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52" name="Google Shape;160;g125f8f40711_0_119">
            <a:extLst>
              <a:ext uri="{FF2B5EF4-FFF2-40B4-BE49-F238E27FC236}">
                <a16:creationId xmlns:a16="http://schemas.microsoft.com/office/drawing/2014/main" id="{3B34AD7F-9680-404F-A5BB-96A8B176E595}"/>
              </a:ext>
            </a:extLst>
          </p:cNvPr>
          <p:cNvSpPr txBox="1"/>
          <p:nvPr/>
        </p:nvSpPr>
        <p:spPr>
          <a:xfrm>
            <a:off x="777600" y="1769229"/>
            <a:ext cx="10636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200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絞り込んだメンバーに対する操作は、「操作を選択する」から選択できます。</a:t>
            </a:r>
          </a:p>
        </p:txBody>
      </p:sp>
      <p:sp>
        <p:nvSpPr>
          <p:cNvPr id="53" name="Google Shape;76;p5">
            <a:extLst>
              <a:ext uri="{FF2B5EF4-FFF2-40B4-BE49-F238E27FC236}">
                <a16:creationId xmlns:a16="http://schemas.microsoft.com/office/drawing/2014/main" id="{2EAD681A-3FD2-454D-A697-691AEC3AC618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78;p5">
            <a:extLst>
              <a:ext uri="{FF2B5EF4-FFF2-40B4-BE49-F238E27FC236}">
                <a16:creationId xmlns:a16="http://schemas.microsoft.com/office/drawing/2014/main" id="{EA534D2A-8FBF-4A6E-8F84-171A326149B3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55" name="Google Shape;203;g125f8f40711_0_141">
            <a:extLst>
              <a:ext uri="{FF2B5EF4-FFF2-40B4-BE49-F238E27FC236}">
                <a16:creationId xmlns:a16="http://schemas.microsoft.com/office/drawing/2014/main" id="{B2853533-1BD7-46ED-9649-06BE372CBB11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3-2.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該当メンバーを表示する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3253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54F8FE3-0254-E7A2-38DB-D60AEE86CC85}"/>
              </a:ext>
            </a:extLst>
          </p:cNvPr>
          <p:cNvGrpSpPr/>
          <p:nvPr/>
        </p:nvGrpSpPr>
        <p:grpSpPr>
          <a:xfrm>
            <a:off x="2087483" y="1569397"/>
            <a:ext cx="8017034" cy="4272190"/>
            <a:chOff x="2211391" y="2405549"/>
            <a:chExt cx="7016364" cy="3580494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63DB8532-D7CB-A2C5-4A50-6CC0969423AA}"/>
                </a:ext>
              </a:extLst>
            </p:cNvPr>
            <p:cNvGrpSpPr/>
            <p:nvPr/>
          </p:nvGrpSpPr>
          <p:grpSpPr>
            <a:xfrm>
              <a:off x="2211391" y="2405549"/>
              <a:ext cx="7016364" cy="3580494"/>
              <a:chOff x="1070103" y="2674620"/>
              <a:chExt cx="8572134" cy="4590044"/>
            </a:xfrm>
          </p:grpSpPr>
          <p:pic>
            <p:nvPicPr>
              <p:cNvPr id="32" name="図 31">
                <a:extLst>
                  <a:ext uri="{FF2B5EF4-FFF2-40B4-BE49-F238E27FC236}">
                    <a16:creationId xmlns:a16="http://schemas.microsoft.com/office/drawing/2014/main" id="{DB2B4DD6-A0E5-44C2-A10C-D4EF1DA62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103" y="2674620"/>
                <a:ext cx="8572134" cy="4590044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33" name="Google Shape;600;p14">
                <a:extLst>
                  <a:ext uri="{FF2B5EF4-FFF2-40B4-BE49-F238E27FC236}">
                    <a16:creationId xmlns:a16="http://schemas.microsoft.com/office/drawing/2014/main" id="{F2C27075-0F43-758D-DBFF-DA930452E9A6}"/>
                  </a:ext>
                </a:extLst>
              </p:cNvPr>
              <p:cNvSpPr/>
              <p:nvPr/>
            </p:nvSpPr>
            <p:spPr>
              <a:xfrm>
                <a:off x="8064770" y="2725355"/>
                <a:ext cx="957477" cy="296666"/>
              </a:xfrm>
              <a:prstGeom prst="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Trebuchet MS"/>
                  <a:buNone/>
                </a:pPr>
                <a:endParaRPr sz="1800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11" name="Google Shape;602;p14">
              <a:extLst>
                <a:ext uri="{FF2B5EF4-FFF2-40B4-BE49-F238E27FC236}">
                  <a16:creationId xmlns:a16="http://schemas.microsoft.com/office/drawing/2014/main" id="{A2A1A1E4-510B-7B08-8ACE-DACA41990E8F}"/>
                </a:ext>
              </a:extLst>
            </p:cNvPr>
            <p:cNvSpPr/>
            <p:nvPr/>
          </p:nvSpPr>
          <p:spPr>
            <a:xfrm>
              <a:off x="6203341" y="3780370"/>
              <a:ext cx="2185416" cy="2083588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2" name="Google Shape;76;p5">
            <a:extLst>
              <a:ext uri="{FF2B5EF4-FFF2-40B4-BE49-F238E27FC236}">
                <a16:creationId xmlns:a16="http://schemas.microsoft.com/office/drawing/2014/main" id="{DB8DDF37-5F2E-4824-AEBC-12CADF92FD01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5">
            <a:extLst>
              <a:ext uri="{FF2B5EF4-FFF2-40B4-BE49-F238E27FC236}">
                <a16:creationId xmlns:a16="http://schemas.microsoft.com/office/drawing/2014/main" id="{75913D31-8EA4-464D-98EE-24A964713A20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14" name="Google Shape;203;g125f8f40711_0_141">
            <a:extLst>
              <a:ext uri="{FF2B5EF4-FFF2-40B4-BE49-F238E27FC236}">
                <a16:creationId xmlns:a16="http://schemas.microsoft.com/office/drawing/2014/main" id="{EB00BAF1-CD53-4809-B923-D7DD923B6641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3-3.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所属や詳細条件を設定してグラフ表示させる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Google Shape;156;g125f8f40711_0_119">
            <a:extLst>
              <a:ext uri="{FF2B5EF4-FFF2-40B4-BE49-F238E27FC236}">
                <a16:creationId xmlns:a16="http://schemas.microsoft.com/office/drawing/2014/main" id="{DFCDAFDE-0F3F-41B3-A17E-E1F7D7C60207}"/>
              </a:ext>
            </a:extLst>
          </p:cNvPr>
          <p:cNvSpPr txBox="1"/>
          <p:nvPr/>
        </p:nvSpPr>
        <p:spPr>
          <a:xfrm>
            <a:off x="694171" y="1220182"/>
            <a:ext cx="1062697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所属や「詳細条件で絞り込む」をクリックし、詳細条件で絞り込んだ状態でグラフを表示できます。</a:t>
            </a:r>
          </a:p>
        </p:txBody>
      </p:sp>
    </p:spTree>
    <p:extLst>
      <p:ext uri="{BB962C8B-B14F-4D97-AF65-F5344CB8AC3E}">
        <p14:creationId xmlns:p14="http://schemas.microsoft.com/office/powerpoint/2010/main" val="190092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E756A1-DA1C-F805-B7C8-179FB6342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86" y="1592349"/>
            <a:ext cx="5855186" cy="308850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FD04816-08B8-86E5-08FB-7D4D139E6D45}"/>
              </a:ext>
            </a:extLst>
          </p:cNvPr>
          <p:cNvGrpSpPr/>
          <p:nvPr/>
        </p:nvGrpSpPr>
        <p:grpSpPr>
          <a:xfrm>
            <a:off x="6706105" y="1569397"/>
            <a:ext cx="5024284" cy="3539614"/>
            <a:chOff x="2799152" y="3003384"/>
            <a:chExt cx="5935345" cy="4078285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59112B8-EDBD-EC73-175E-02FACD6FE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96" t="15491" r="18279" b="7577"/>
            <a:stretch/>
          </p:blipFill>
          <p:spPr>
            <a:xfrm>
              <a:off x="2799152" y="3003384"/>
              <a:ext cx="5935345" cy="4078285"/>
            </a:xfrm>
            <a:prstGeom prst="rect">
              <a:avLst/>
            </a:prstGeom>
          </p:spPr>
        </p:pic>
        <p:sp>
          <p:nvSpPr>
            <p:cNvPr id="6" name="Google Shape;600;p14">
              <a:extLst>
                <a:ext uri="{FF2B5EF4-FFF2-40B4-BE49-F238E27FC236}">
                  <a16:creationId xmlns:a16="http://schemas.microsoft.com/office/drawing/2014/main" id="{BA06B946-C5FA-16B2-DD23-3A4EC99B951D}"/>
                </a:ext>
              </a:extLst>
            </p:cNvPr>
            <p:cNvSpPr/>
            <p:nvPr/>
          </p:nvSpPr>
          <p:spPr>
            <a:xfrm>
              <a:off x="5018443" y="6465346"/>
              <a:ext cx="1532964" cy="490123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7" name="Google Shape;600;p14">
              <a:extLst>
                <a:ext uri="{FF2B5EF4-FFF2-40B4-BE49-F238E27FC236}">
                  <a16:creationId xmlns:a16="http://schemas.microsoft.com/office/drawing/2014/main" id="{7B6692D4-30A9-1219-166D-CD607414480E}"/>
                </a:ext>
              </a:extLst>
            </p:cNvPr>
            <p:cNvSpPr/>
            <p:nvPr/>
          </p:nvSpPr>
          <p:spPr>
            <a:xfrm>
              <a:off x="3012569" y="3474720"/>
              <a:ext cx="5511321" cy="2708242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1" name="Google Shape;76;p5">
            <a:extLst>
              <a:ext uri="{FF2B5EF4-FFF2-40B4-BE49-F238E27FC236}">
                <a16:creationId xmlns:a16="http://schemas.microsoft.com/office/drawing/2014/main" id="{B5BB62D0-79B6-4A75-BA6E-D0852D8B77C6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5">
            <a:extLst>
              <a:ext uri="{FF2B5EF4-FFF2-40B4-BE49-F238E27FC236}">
                <a16:creationId xmlns:a16="http://schemas.microsoft.com/office/drawing/2014/main" id="{8A008591-C381-4ADC-B852-A053D7F4DEB1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16" name="Google Shape;203;g125f8f40711_0_141">
            <a:extLst>
              <a:ext uri="{FF2B5EF4-FFF2-40B4-BE49-F238E27FC236}">
                <a16:creationId xmlns:a16="http://schemas.microsoft.com/office/drawing/2014/main" id="{E15A7E5A-8EA2-4F7C-8537-B01F6053EEDD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3-4.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グラフの表示設定を変更する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Google Shape;156;g125f8f40711_0_119">
            <a:extLst>
              <a:ext uri="{FF2B5EF4-FFF2-40B4-BE49-F238E27FC236}">
                <a16:creationId xmlns:a16="http://schemas.microsoft.com/office/drawing/2014/main" id="{226E33B7-1B44-4C7E-B435-059548D319E8}"/>
              </a:ext>
            </a:extLst>
          </p:cNvPr>
          <p:cNvSpPr txBox="1"/>
          <p:nvPr/>
        </p:nvSpPr>
        <p:spPr>
          <a:xfrm>
            <a:off x="694171" y="1220182"/>
            <a:ext cx="1077916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「表示設定」をクリックし、グラフの表示数やサイズ表示／非表示の切り替えなどができます。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1419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54E6C03E-EE1E-4980-A03B-2754C992C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504" y="2391590"/>
            <a:ext cx="4474845" cy="3827880"/>
          </a:xfrm>
          <a:prstGeom prst="rect">
            <a:avLst/>
          </a:prstGeom>
        </p:spPr>
      </p:pic>
      <p:sp>
        <p:nvSpPr>
          <p:cNvPr id="7" name="Google Shape;76;p5">
            <a:extLst>
              <a:ext uri="{FF2B5EF4-FFF2-40B4-BE49-F238E27FC236}">
                <a16:creationId xmlns:a16="http://schemas.microsoft.com/office/drawing/2014/main" id="{5D192C59-F8C4-4DD9-991B-ACC9EBA81AB9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78;p5">
            <a:extLst>
              <a:ext uri="{FF2B5EF4-FFF2-40B4-BE49-F238E27FC236}">
                <a16:creationId xmlns:a16="http://schemas.microsoft.com/office/drawing/2014/main" id="{8319910C-16E7-4BB7-BDEB-C0327A449931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1. 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シートガレージとは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6FECD1E-6DA5-DE08-10C6-0EF369DC864F}"/>
              </a:ext>
            </a:extLst>
          </p:cNvPr>
          <p:cNvSpPr/>
          <p:nvPr/>
        </p:nvSpPr>
        <p:spPr>
          <a:xfrm>
            <a:off x="547650" y="2382940"/>
            <a:ext cx="9380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b="1" dirty="0">
                <a:solidFill>
                  <a:srgbClr val="447FE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lang="en-US" altLang="ja-JP" sz="1800" b="1" dirty="0">
                <a:solidFill>
                  <a:srgbClr val="447FE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1800" b="1" dirty="0">
                <a:solidFill>
                  <a:srgbClr val="447FE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シートガレージで出来ること</a:t>
            </a:r>
            <a:endParaRPr lang="en-US" altLang="ja-JP" sz="1800" b="1" dirty="0">
              <a:solidFill>
                <a:srgbClr val="447FE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6756B02-38DF-2E30-97C4-838AEAEA50D8}"/>
              </a:ext>
            </a:extLst>
          </p:cNvPr>
          <p:cNvSpPr/>
          <p:nvPr/>
        </p:nvSpPr>
        <p:spPr>
          <a:xfrm>
            <a:off x="547650" y="2747304"/>
            <a:ext cx="652942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sz="1600" b="1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メンバーの資格取得状況や研修受講履歴を一目で確認可能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sz="1600" b="1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必要な条件で任意の社員を抽出しリストを一覧表示</a:t>
            </a:r>
            <a:endParaRPr lang="en-US" altLang="ja-JP" sz="16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sz="1600" b="1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メンバー情報の比較、データ平均値や割合の算出が簡単に可能</a:t>
            </a:r>
            <a:endParaRPr lang="en-US" altLang="ja-JP" sz="16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ja-JP" altLang="en-US" sz="1600" b="1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組織を細分化し、傾向や分布をグラフで見える化</a:t>
            </a:r>
            <a:endParaRPr lang="en-US" altLang="ja-JP" sz="1600" b="1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9" name="Google Shape;77;p5">
            <a:extLst>
              <a:ext uri="{FF2B5EF4-FFF2-40B4-BE49-F238E27FC236}">
                <a16:creationId xmlns:a16="http://schemas.microsoft.com/office/drawing/2014/main" id="{642ACF34-E6C1-4DB8-9DC4-6EEC20419360}"/>
              </a:ext>
            </a:extLst>
          </p:cNvPr>
          <p:cNvSpPr txBox="1"/>
          <p:nvPr/>
        </p:nvSpPr>
        <p:spPr>
          <a:xfrm>
            <a:off x="547650" y="860419"/>
            <a:ext cx="11398544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「シートガレージ」は、カオナビの各メンバーに登録された情報をシート単位で横断的に閲覧できる機能です。</a:t>
            </a:r>
          </a:p>
          <a:p>
            <a:pPr lvl="0"/>
            <a:r>
              <a:rPr lang="ja-JP" altLang="en-US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メンバー情報の比較を簡単に行えるほか、複数レコードのシートの平均値・合計値を閲覧することができます。</a:t>
            </a:r>
            <a:endParaRPr lang="en-US" altLang="ja-JP" sz="1800" dirty="0">
              <a:solidFill>
                <a:schemeClr val="dk1"/>
              </a:solidFill>
              <a:latin typeface="Meiryo"/>
              <a:ea typeface="Meiryo"/>
              <a:cs typeface="Meiryo"/>
              <a:sym typeface="Meiryo"/>
            </a:endParaRPr>
          </a:p>
          <a:p>
            <a:pPr lvl="0"/>
            <a:r>
              <a:rPr lang="ja-JP" altLang="en-US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これらの情報をグラフで表示し、組織の傾向や分布を知ることができます。</a:t>
            </a:r>
            <a:br>
              <a:rPr lang="en-US" altLang="ja-JP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</a:br>
            <a:r>
              <a:rPr lang="ja-JP" altLang="en-US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データ出力の権限が割り当てられたユーザーでは、各シート情報の</a:t>
            </a:r>
            <a:r>
              <a:rPr lang="en-US" altLang="ja-JP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CSV</a:t>
            </a:r>
            <a:r>
              <a:rPr lang="ja-JP" altLang="en-US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ファイルや</a:t>
            </a:r>
            <a:r>
              <a:rPr lang="en-US" altLang="ja-JP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Excel</a:t>
            </a:r>
            <a:r>
              <a:rPr lang="ja-JP" altLang="en-US" sz="18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ファイル出力が可能です。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85DDDDF-1799-499A-AB06-DBF14822CBDF}"/>
              </a:ext>
            </a:extLst>
          </p:cNvPr>
          <p:cNvSpPr/>
          <p:nvPr/>
        </p:nvSpPr>
        <p:spPr>
          <a:xfrm>
            <a:off x="547650" y="4650551"/>
            <a:ext cx="61376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スキルや特性で社員を抽出、</a:t>
            </a:r>
            <a:b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ja-JP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プロジェクトのメンバー選出や育成計画に</a:t>
            </a:r>
            <a:endParaRPr lang="ja-JP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8666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F4865E5-9E1B-D6B3-8A73-8358EA8208FC}"/>
              </a:ext>
            </a:extLst>
          </p:cNvPr>
          <p:cNvGrpSpPr/>
          <p:nvPr/>
        </p:nvGrpSpPr>
        <p:grpSpPr>
          <a:xfrm>
            <a:off x="2356767" y="1569397"/>
            <a:ext cx="7478466" cy="4065323"/>
            <a:chOff x="1070101" y="9659993"/>
            <a:chExt cx="9374913" cy="5103011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27633CE0-B088-1E1C-3E29-A147526D9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01" y="9659993"/>
              <a:ext cx="9374913" cy="5103011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3" name="Google Shape;600;p14">
              <a:extLst>
                <a:ext uri="{FF2B5EF4-FFF2-40B4-BE49-F238E27FC236}">
                  <a16:creationId xmlns:a16="http://schemas.microsoft.com/office/drawing/2014/main" id="{17E46740-33CB-3E88-193D-1323C2D4C81D}"/>
                </a:ext>
              </a:extLst>
            </p:cNvPr>
            <p:cNvSpPr/>
            <p:nvPr/>
          </p:nvSpPr>
          <p:spPr>
            <a:xfrm>
              <a:off x="2427763" y="10263317"/>
              <a:ext cx="1454124" cy="473694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14" name="Google Shape;601;p14">
              <a:extLst>
                <a:ext uri="{FF2B5EF4-FFF2-40B4-BE49-F238E27FC236}">
                  <a16:creationId xmlns:a16="http://schemas.microsoft.com/office/drawing/2014/main" id="{1F4B406F-9AB2-669A-AC1A-8AA6166B3D1D}"/>
                </a:ext>
              </a:extLst>
            </p:cNvPr>
            <p:cNvCxnSpPr>
              <a:stCxn id="13" idx="2"/>
            </p:cNvCxnSpPr>
            <p:nvPr/>
          </p:nvCxnSpPr>
          <p:spPr>
            <a:xfrm>
              <a:off x="3154825" y="10737011"/>
              <a:ext cx="3867077" cy="1731034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5" name="Google Shape;602;p14">
              <a:extLst>
                <a:ext uri="{FF2B5EF4-FFF2-40B4-BE49-F238E27FC236}">
                  <a16:creationId xmlns:a16="http://schemas.microsoft.com/office/drawing/2014/main" id="{FDDD34FD-B52B-15C1-FB5B-B640F1B4DC3F}"/>
                </a:ext>
              </a:extLst>
            </p:cNvPr>
            <p:cNvSpPr/>
            <p:nvPr/>
          </p:nvSpPr>
          <p:spPr>
            <a:xfrm>
              <a:off x="6912635" y="11559396"/>
              <a:ext cx="2898474" cy="2892725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6" name="Google Shape;76;p5">
            <a:extLst>
              <a:ext uri="{FF2B5EF4-FFF2-40B4-BE49-F238E27FC236}">
                <a16:creationId xmlns:a16="http://schemas.microsoft.com/office/drawing/2014/main" id="{CE8DFCC8-1D8B-44F0-81C3-251FC11EF0D4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78;p5">
            <a:extLst>
              <a:ext uri="{FF2B5EF4-FFF2-40B4-BE49-F238E27FC236}">
                <a16:creationId xmlns:a16="http://schemas.microsoft.com/office/drawing/2014/main" id="{45FD1672-F905-4D6F-B591-24E5C8AA840F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3.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グラフの閲覧</a:t>
            </a:r>
          </a:p>
        </p:txBody>
      </p:sp>
      <p:sp>
        <p:nvSpPr>
          <p:cNvPr id="18" name="Google Shape;203;g125f8f40711_0_141">
            <a:extLst>
              <a:ext uri="{FF2B5EF4-FFF2-40B4-BE49-F238E27FC236}">
                <a16:creationId xmlns:a16="http://schemas.microsoft.com/office/drawing/2014/main" id="{E505A8C1-393E-4E6C-92D6-8D01516E30D8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3-5.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グラフ画像を保存する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Google Shape;156;g125f8f40711_0_119">
            <a:extLst>
              <a:ext uri="{FF2B5EF4-FFF2-40B4-BE49-F238E27FC236}">
                <a16:creationId xmlns:a16="http://schemas.microsoft.com/office/drawing/2014/main" id="{93F6B64E-2240-463C-88C8-DCDCCD34B1C7}"/>
              </a:ext>
            </a:extLst>
          </p:cNvPr>
          <p:cNvSpPr txBox="1"/>
          <p:nvPr/>
        </p:nvSpPr>
        <p:spPr>
          <a:xfrm>
            <a:off x="694171" y="1220182"/>
            <a:ext cx="1077916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グラフのドロップダウンメニューから「画像ダウンロード」を選択し、画像をダウンロードすると、グラフ画像の保存が可能です。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97158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E509CC6F-B2CE-E911-3546-7E65C0C60FA9}"/>
              </a:ext>
            </a:extLst>
          </p:cNvPr>
          <p:cNvGrpSpPr/>
          <p:nvPr/>
        </p:nvGrpSpPr>
        <p:grpSpPr>
          <a:xfrm>
            <a:off x="6640286" y="2023558"/>
            <a:ext cx="4342098" cy="2518418"/>
            <a:chOff x="3188512" y="4355581"/>
            <a:chExt cx="5099654" cy="2967447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FD223817-009C-B10F-A77B-8379F51DC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7" t="24435" r="22899" b="20908"/>
            <a:stretch/>
          </p:blipFill>
          <p:spPr>
            <a:xfrm>
              <a:off x="3188512" y="4355581"/>
              <a:ext cx="5099654" cy="2967447"/>
            </a:xfrm>
            <a:prstGeom prst="rect">
              <a:avLst/>
            </a:prstGeom>
          </p:spPr>
        </p:pic>
        <p:sp>
          <p:nvSpPr>
            <p:cNvPr id="24" name="Google Shape;600;p14">
              <a:extLst>
                <a:ext uri="{FF2B5EF4-FFF2-40B4-BE49-F238E27FC236}">
                  <a16:creationId xmlns:a16="http://schemas.microsoft.com/office/drawing/2014/main" id="{65B0CCFA-D6A1-B798-29BE-6172E754F1E3}"/>
                </a:ext>
              </a:extLst>
            </p:cNvPr>
            <p:cNvSpPr/>
            <p:nvPr/>
          </p:nvSpPr>
          <p:spPr>
            <a:xfrm>
              <a:off x="5030828" y="6789955"/>
              <a:ext cx="1373634" cy="363084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1" name="Google Shape;76;p5">
            <a:extLst>
              <a:ext uri="{FF2B5EF4-FFF2-40B4-BE49-F238E27FC236}">
                <a16:creationId xmlns:a16="http://schemas.microsoft.com/office/drawing/2014/main" id="{F759380A-E539-4A24-9613-4BC464131B8C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8;p5">
            <a:extLst>
              <a:ext uri="{FF2B5EF4-FFF2-40B4-BE49-F238E27FC236}">
                <a16:creationId xmlns:a16="http://schemas.microsoft.com/office/drawing/2014/main" id="{0E98114F-F031-47F2-A6FA-A6E412F3908C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4.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データ出力</a:t>
            </a:r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 </a:t>
            </a:r>
            <a:endParaRPr lang="ja-JP" altLang="en-US" sz="14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" name="Google Shape;203;g125f8f40711_0_141">
            <a:extLst>
              <a:ext uri="{FF2B5EF4-FFF2-40B4-BE49-F238E27FC236}">
                <a16:creationId xmlns:a16="http://schemas.microsoft.com/office/drawing/2014/main" id="{E8196ED5-BBF5-44F2-AE94-AAB5D28BDEC6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4-1. 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シート情報を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CSV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ファイル出力する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Google Shape;618;g126584d4e9d_0_223">
            <a:extLst>
              <a:ext uri="{FF2B5EF4-FFF2-40B4-BE49-F238E27FC236}">
                <a16:creationId xmlns:a16="http://schemas.microsoft.com/office/drawing/2014/main" id="{C5ED8C6F-B299-4D39-A423-7810A9005A08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Meiryo"/>
                <a:cs typeface="Meiryo"/>
                <a:sym typeface="Meiryo"/>
              </a:rPr>
              <a:t>トップページからダウンロードする場合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Google Shape;156;g125f8f40711_0_119">
            <a:extLst>
              <a:ext uri="{FF2B5EF4-FFF2-40B4-BE49-F238E27FC236}">
                <a16:creationId xmlns:a16="http://schemas.microsoft.com/office/drawing/2014/main" id="{50D3AADD-99DE-4C43-97F7-50573C28F708}"/>
              </a:ext>
            </a:extLst>
          </p:cNvPr>
          <p:cNvSpPr txBox="1"/>
          <p:nvPr/>
        </p:nvSpPr>
        <p:spPr>
          <a:xfrm>
            <a:off x="694171" y="1485747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4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①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任意のシートの右上の　　をクリックし、「</a:t>
            </a:r>
            <a:r>
              <a:rPr kumimoji="0" lang="en-US" altLang="ja-JP" sz="14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CSV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ダウンロード」を選択します。</a:t>
            </a:r>
            <a:endParaRPr kumimoji="0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26" name="Google Shape;157;g125f8f40711_0_119">
            <a:extLst>
              <a:ext uri="{FF2B5EF4-FFF2-40B4-BE49-F238E27FC236}">
                <a16:creationId xmlns:a16="http://schemas.microsoft.com/office/drawing/2014/main" id="{F6E90146-B3DB-4099-84D5-B0C9E927ECB9}"/>
              </a:ext>
            </a:extLst>
          </p:cNvPr>
          <p:cNvSpPr txBox="1"/>
          <p:nvPr/>
        </p:nvSpPr>
        <p:spPr>
          <a:xfrm>
            <a:off x="6167550" y="1500378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②文字コードを選択して　　　　　　をクリックすると、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CSV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ファイルがダウンロードされます。</a:t>
            </a:r>
            <a:endParaRPr kumimoji="0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0EB248A-F60E-479B-8B97-99DF6D7CED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5069" y="1459468"/>
            <a:ext cx="1038823" cy="245793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12917C95-5F97-49DE-B714-83CB54D0AA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8991" y="1515009"/>
            <a:ext cx="403001" cy="35509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BC45C6B-E12E-4DA1-8D30-619DF92E1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402" y="1996858"/>
            <a:ext cx="3915034" cy="35235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0568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E509CC6F-B2CE-E911-3546-7E65C0C60FA9}"/>
              </a:ext>
            </a:extLst>
          </p:cNvPr>
          <p:cNvGrpSpPr/>
          <p:nvPr/>
        </p:nvGrpSpPr>
        <p:grpSpPr>
          <a:xfrm>
            <a:off x="6640286" y="2023558"/>
            <a:ext cx="4342098" cy="2518418"/>
            <a:chOff x="3188512" y="4355581"/>
            <a:chExt cx="5099654" cy="2967447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FD223817-009C-B10F-A77B-8379F51DC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27" t="24435" r="22899" b="20908"/>
            <a:stretch/>
          </p:blipFill>
          <p:spPr>
            <a:xfrm>
              <a:off x="3188512" y="4355581"/>
              <a:ext cx="5099654" cy="2967447"/>
            </a:xfrm>
            <a:prstGeom prst="rect">
              <a:avLst/>
            </a:prstGeom>
          </p:spPr>
        </p:pic>
        <p:sp>
          <p:nvSpPr>
            <p:cNvPr id="24" name="Google Shape;600;p14">
              <a:extLst>
                <a:ext uri="{FF2B5EF4-FFF2-40B4-BE49-F238E27FC236}">
                  <a16:creationId xmlns:a16="http://schemas.microsoft.com/office/drawing/2014/main" id="{65B0CCFA-D6A1-B798-29BE-6172E754F1E3}"/>
                </a:ext>
              </a:extLst>
            </p:cNvPr>
            <p:cNvSpPr/>
            <p:nvPr/>
          </p:nvSpPr>
          <p:spPr>
            <a:xfrm>
              <a:off x="5030828" y="6789955"/>
              <a:ext cx="1373634" cy="363084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1" name="Google Shape;76;p5">
            <a:extLst>
              <a:ext uri="{FF2B5EF4-FFF2-40B4-BE49-F238E27FC236}">
                <a16:creationId xmlns:a16="http://schemas.microsoft.com/office/drawing/2014/main" id="{F759380A-E539-4A24-9613-4BC464131B8C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8;p5">
            <a:extLst>
              <a:ext uri="{FF2B5EF4-FFF2-40B4-BE49-F238E27FC236}">
                <a16:creationId xmlns:a16="http://schemas.microsoft.com/office/drawing/2014/main" id="{0E98114F-F031-47F2-A6FA-A6E412F3908C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4.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データ出力</a:t>
            </a:r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 </a:t>
            </a:r>
            <a:endParaRPr lang="ja-JP" altLang="en-US" sz="14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" name="Google Shape;203;g125f8f40711_0_141">
            <a:extLst>
              <a:ext uri="{FF2B5EF4-FFF2-40B4-BE49-F238E27FC236}">
                <a16:creationId xmlns:a16="http://schemas.microsoft.com/office/drawing/2014/main" id="{E8196ED5-BBF5-44F2-AE94-AAB5D28BDEC6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4-1. 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シート情報を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CSV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ファイル出力する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Google Shape;618;g126584d4e9d_0_223">
            <a:extLst>
              <a:ext uri="{FF2B5EF4-FFF2-40B4-BE49-F238E27FC236}">
                <a16:creationId xmlns:a16="http://schemas.microsoft.com/office/drawing/2014/main" id="{C5ED8C6F-B299-4D39-A423-7810A9005A08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各シートのアクションからダウンロードする場合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Google Shape;156;g125f8f40711_0_119">
            <a:extLst>
              <a:ext uri="{FF2B5EF4-FFF2-40B4-BE49-F238E27FC236}">
                <a16:creationId xmlns:a16="http://schemas.microsoft.com/office/drawing/2014/main" id="{50D3AADD-99DE-4C43-97F7-50573C28F708}"/>
              </a:ext>
            </a:extLst>
          </p:cNvPr>
          <p:cNvSpPr txBox="1"/>
          <p:nvPr/>
        </p:nvSpPr>
        <p:spPr>
          <a:xfrm>
            <a:off x="694171" y="1485747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4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①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任意のシートを開いて、画面右上の「アクション」から「</a:t>
            </a:r>
            <a:r>
              <a:rPr kumimoji="0" lang="en-US" altLang="ja-JP" sz="14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CSV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ダウンロード」を選択します。</a:t>
            </a:r>
            <a:endParaRPr kumimoji="0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26" name="Google Shape;157;g125f8f40711_0_119">
            <a:extLst>
              <a:ext uri="{FF2B5EF4-FFF2-40B4-BE49-F238E27FC236}">
                <a16:creationId xmlns:a16="http://schemas.microsoft.com/office/drawing/2014/main" id="{F6E90146-B3DB-4099-84D5-B0C9E927ECB9}"/>
              </a:ext>
            </a:extLst>
          </p:cNvPr>
          <p:cNvSpPr txBox="1"/>
          <p:nvPr/>
        </p:nvSpPr>
        <p:spPr>
          <a:xfrm>
            <a:off x="6167550" y="1500378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②文字コードを選択して　　　　　　をクリックすると、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CSV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ファイルがダウンロードされます。</a:t>
            </a:r>
            <a:endParaRPr kumimoji="0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0EB248A-F60E-479B-8B97-99DF6D7CED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5069" y="1459468"/>
            <a:ext cx="1038823" cy="2457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3A09518-7F80-4412-A2EA-8F3BB61BE7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64"/>
          <a:stretch/>
        </p:blipFill>
        <p:spPr>
          <a:xfrm>
            <a:off x="557062" y="2023558"/>
            <a:ext cx="5551714" cy="26027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6294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6;p5">
            <a:extLst>
              <a:ext uri="{FF2B5EF4-FFF2-40B4-BE49-F238E27FC236}">
                <a16:creationId xmlns:a16="http://schemas.microsoft.com/office/drawing/2014/main" id="{F759380A-E539-4A24-9613-4BC464131B8C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8;p5">
            <a:extLst>
              <a:ext uri="{FF2B5EF4-FFF2-40B4-BE49-F238E27FC236}">
                <a16:creationId xmlns:a16="http://schemas.microsoft.com/office/drawing/2014/main" id="{0E98114F-F031-47F2-A6FA-A6E412F3908C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4.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データ出力</a:t>
            </a:r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 </a:t>
            </a:r>
            <a:endParaRPr lang="ja-JP" altLang="en-US" sz="14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" name="Google Shape;203;g125f8f40711_0_141">
            <a:extLst>
              <a:ext uri="{FF2B5EF4-FFF2-40B4-BE49-F238E27FC236}">
                <a16:creationId xmlns:a16="http://schemas.microsoft.com/office/drawing/2014/main" id="{E8196ED5-BBF5-44F2-AE94-AAB5D28BDEC6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4-2. 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シート情報を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Excel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ファイル出力する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Google Shape;618;g126584d4e9d_0_223">
            <a:extLst>
              <a:ext uri="{FF2B5EF4-FFF2-40B4-BE49-F238E27FC236}">
                <a16:creationId xmlns:a16="http://schemas.microsoft.com/office/drawing/2014/main" id="{C5ED8C6F-B299-4D39-A423-7810A9005A08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"/>
                <a:ea typeface="Meiryo"/>
                <a:cs typeface="Meiryo"/>
                <a:sym typeface="Meiryo"/>
              </a:rPr>
              <a:t>トップページからダウンロードする場合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Google Shape;156;g125f8f40711_0_119">
            <a:extLst>
              <a:ext uri="{FF2B5EF4-FFF2-40B4-BE49-F238E27FC236}">
                <a16:creationId xmlns:a16="http://schemas.microsoft.com/office/drawing/2014/main" id="{50D3AADD-99DE-4C43-97F7-50573C28F708}"/>
              </a:ext>
            </a:extLst>
          </p:cNvPr>
          <p:cNvSpPr txBox="1"/>
          <p:nvPr/>
        </p:nvSpPr>
        <p:spPr>
          <a:xfrm>
            <a:off x="694171" y="1485747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4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①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任意のシートの右上の　　をクリックし、「</a:t>
            </a:r>
            <a:r>
              <a:rPr kumimoji="0" lang="en-US" altLang="ja-JP" sz="14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CSV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ダウンロード」を選択します。</a:t>
            </a:r>
            <a:endParaRPr kumimoji="0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12917C95-5F97-49DE-B714-83CB54D0AA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8991" y="1515009"/>
            <a:ext cx="403001" cy="35509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9133FFD-DACA-4AB2-A0FE-FB50F8008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059" y="2032084"/>
            <a:ext cx="3971955" cy="36640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Google Shape;157;g125f8f40711_0_119">
            <a:extLst>
              <a:ext uri="{FF2B5EF4-FFF2-40B4-BE49-F238E27FC236}">
                <a16:creationId xmlns:a16="http://schemas.microsoft.com/office/drawing/2014/main" id="{7B585A39-8247-4EEF-AD75-7E7A50278359}"/>
              </a:ext>
            </a:extLst>
          </p:cNvPr>
          <p:cNvSpPr txBox="1"/>
          <p:nvPr/>
        </p:nvSpPr>
        <p:spPr>
          <a:xfrm>
            <a:off x="6167550" y="1500378"/>
            <a:ext cx="527749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②　　　　　　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をクリックすると、顔写真付きのリストが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xlsx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形式でダウンロードされます。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A129E6A9-7C56-474E-B2B6-5F0DA12287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5126" y="1486170"/>
            <a:ext cx="1038823" cy="245793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5B9B2A85-3563-4B7F-9C1D-E9FD521845CD}"/>
              </a:ext>
            </a:extLst>
          </p:cNvPr>
          <p:cNvGrpSpPr/>
          <p:nvPr/>
        </p:nvGrpSpPr>
        <p:grpSpPr>
          <a:xfrm>
            <a:off x="6838345" y="2008927"/>
            <a:ext cx="3935906" cy="2926171"/>
            <a:chOff x="2770136" y="3802461"/>
            <a:chExt cx="6164158" cy="4184749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78D85427-A5CF-46A7-BDD3-C8F968F08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7" t="12016" r="15951" b="13352"/>
            <a:stretch/>
          </p:blipFill>
          <p:spPr>
            <a:xfrm>
              <a:off x="2770136" y="3802461"/>
              <a:ext cx="6164158" cy="4184749"/>
            </a:xfrm>
            <a:prstGeom prst="rect">
              <a:avLst/>
            </a:prstGeom>
          </p:spPr>
        </p:pic>
        <p:sp>
          <p:nvSpPr>
            <p:cNvPr id="29" name="Google Shape;600;p14">
              <a:extLst>
                <a:ext uri="{FF2B5EF4-FFF2-40B4-BE49-F238E27FC236}">
                  <a16:creationId xmlns:a16="http://schemas.microsoft.com/office/drawing/2014/main" id="{68F50D2D-A565-4456-9478-4D3C3A1A4E5A}"/>
                </a:ext>
              </a:extLst>
            </p:cNvPr>
            <p:cNvSpPr/>
            <p:nvPr/>
          </p:nvSpPr>
          <p:spPr>
            <a:xfrm>
              <a:off x="5224200" y="7402149"/>
              <a:ext cx="1219462" cy="345281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126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76;p5">
            <a:extLst>
              <a:ext uri="{FF2B5EF4-FFF2-40B4-BE49-F238E27FC236}">
                <a16:creationId xmlns:a16="http://schemas.microsoft.com/office/drawing/2014/main" id="{F759380A-E539-4A24-9613-4BC464131B8C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8;p5">
            <a:extLst>
              <a:ext uri="{FF2B5EF4-FFF2-40B4-BE49-F238E27FC236}">
                <a16:creationId xmlns:a16="http://schemas.microsoft.com/office/drawing/2014/main" id="{0E98114F-F031-47F2-A6FA-A6E412F3908C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4.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データ出力</a:t>
            </a:r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 </a:t>
            </a:r>
            <a:endParaRPr lang="ja-JP" altLang="en-US" sz="14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" name="Google Shape;203;g125f8f40711_0_141">
            <a:extLst>
              <a:ext uri="{FF2B5EF4-FFF2-40B4-BE49-F238E27FC236}">
                <a16:creationId xmlns:a16="http://schemas.microsoft.com/office/drawing/2014/main" id="{E8196ED5-BBF5-44F2-AE94-AAB5D28BDEC6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4-2. 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シート情報を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Excel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ファイル出力する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Google Shape;618;g126584d4e9d_0_223">
            <a:extLst>
              <a:ext uri="{FF2B5EF4-FFF2-40B4-BE49-F238E27FC236}">
                <a16:creationId xmlns:a16="http://schemas.microsoft.com/office/drawing/2014/main" id="{C5ED8C6F-B299-4D39-A423-7810A9005A08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各シートのアクションからダウンロードする場合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5" name="Google Shape;156;g125f8f40711_0_119">
            <a:extLst>
              <a:ext uri="{FF2B5EF4-FFF2-40B4-BE49-F238E27FC236}">
                <a16:creationId xmlns:a16="http://schemas.microsoft.com/office/drawing/2014/main" id="{50D3AADD-99DE-4C43-97F7-50573C28F708}"/>
              </a:ext>
            </a:extLst>
          </p:cNvPr>
          <p:cNvSpPr txBox="1"/>
          <p:nvPr/>
        </p:nvSpPr>
        <p:spPr>
          <a:xfrm>
            <a:off x="694171" y="1485747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400" kern="0" dirty="0">
                <a:solidFill>
                  <a:srgbClr val="333333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①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任意のシートを開いて、画面右上の「アクション」から「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Excel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ダウンロード」を選択します。</a:t>
            </a:r>
            <a:endParaRPr kumimoji="0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Arial"/>
              <a:sym typeface="Arial"/>
            </a:endParaRPr>
          </a:p>
        </p:txBody>
      </p:sp>
      <p:sp>
        <p:nvSpPr>
          <p:cNvPr id="26" name="Google Shape;157;g125f8f40711_0_119">
            <a:extLst>
              <a:ext uri="{FF2B5EF4-FFF2-40B4-BE49-F238E27FC236}">
                <a16:creationId xmlns:a16="http://schemas.microsoft.com/office/drawing/2014/main" id="{F6E90146-B3DB-4099-84D5-B0C9E927ECB9}"/>
              </a:ext>
            </a:extLst>
          </p:cNvPr>
          <p:cNvSpPr txBox="1"/>
          <p:nvPr/>
        </p:nvSpPr>
        <p:spPr>
          <a:xfrm>
            <a:off x="6167550" y="1500378"/>
            <a:ext cx="527749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②　　　　　　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をクリックすると、顔写真付きのリストが</a:t>
            </a: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xlsx</a:t>
            </a: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形式でダウンロードされます。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0EB248A-F60E-479B-8B97-99DF6D7CE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5126" y="1486170"/>
            <a:ext cx="1038823" cy="245793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2E55F2EB-5E3F-4212-A4DE-D6D463F2EE5C}"/>
              </a:ext>
            </a:extLst>
          </p:cNvPr>
          <p:cNvGrpSpPr/>
          <p:nvPr/>
        </p:nvGrpSpPr>
        <p:grpSpPr>
          <a:xfrm>
            <a:off x="493096" y="2023558"/>
            <a:ext cx="5684527" cy="2374152"/>
            <a:chOff x="5607288" y="11036386"/>
            <a:chExt cx="4820764" cy="2013400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50E83459-9BAA-4910-8BE9-84EB7BC135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37"/>
            <a:stretch/>
          </p:blipFill>
          <p:spPr>
            <a:xfrm>
              <a:off x="5607288" y="11036386"/>
              <a:ext cx="4820764" cy="2013400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7" name="Google Shape;600;p14">
              <a:extLst>
                <a:ext uri="{FF2B5EF4-FFF2-40B4-BE49-F238E27FC236}">
                  <a16:creationId xmlns:a16="http://schemas.microsoft.com/office/drawing/2014/main" id="{8434D89D-C4C4-467E-87D0-5DAC63B63C2D}"/>
                </a:ext>
              </a:extLst>
            </p:cNvPr>
            <p:cNvSpPr/>
            <p:nvPr/>
          </p:nvSpPr>
          <p:spPr>
            <a:xfrm>
              <a:off x="6213668" y="11675012"/>
              <a:ext cx="1368231" cy="279246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E007F4E-0841-4293-8258-8824B378C543}"/>
              </a:ext>
            </a:extLst>
          </p:cNvPr>
          <p:cNvGrpSpPr/>
          <p:nvPr/>
        </p:nvGrpSpPr>
        <p:grpSpPr>
          <a:xfrm>
            <a:off x="6838345" y="2008927"/>
            <a:ext cx="3935906" cy="2926171"/>
            <a:chOff x="2770136" y="3802461"/>
            <a:chExt cx="6164158" cy="4184749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F892FDE0-6182-4CF9-BA61-454C23095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7" t="12016" r="15951" b="13352"/>
            <a:stretch/>
          </p:blipFill>
          <p:spPr>
            <a:xfrm>
              <a:off x="2770136" y="3802461"/>
              <a:ext cx="6164158" cy="4184749"/>
            </a:xfrm>
            <a:prstGeom prst="rect">
              <a:avLst/>
            </a:prstGeom>
          </p:spPr>
        </p:pic>
        <p:sp>
          <p:nvSpPr>
            <p:cNvPr id="21" name="Google Shape;600;p14">
              <a:extLst>
                <a:ext uri="{FF2B5EF4-FFF2-40B4-BE49-F238E27FC236}">
                  <a16:creationId xmlns:a16="http://schemas.microsoft.com/office/drawing/2014/main" id="{522F9A3D-48AB-4184-90D6-D376A454B633}"/>
                </a:ext>
              </a:extLst>
            </p:cNvPr>
            <p:cNvSpPr/>
            <p:nvPr/>
          </p:nvSpPr>
          <p:spPr>
            <a:xfrm>
              <a:off x="5224200" y="7402149"/>
              <a:ext cx="1219462" cy="345281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Trebuchet MS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430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>
            <a:extLst>
              <a:ext uri="{FF2B5EF4-FFF2-40B4-BE49-F238E27FC236}">
                <a16:creationId xmlns:a16="http://schemas.microsoft.com/office/drawing/2014/main" id="{C735C5D2-EC6F-DE8C-EC87-2BED993C2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09" y="1857915"/>
            <a:ext cx="8803982" cy="4037261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76;p5">
            <a:extLst>
              <a:ext uri="{FF2B5EF4-FFF2-40B4-BE49-F238E27FC236}">
                <a16:creationId xmlns:a16="http://schemas.microsoft.com/office/drawing/2014/main" id="{3215400F-0393-4D06-904D-84DB67E88E15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8;p5">
            <a:extLst>
              <a:ext uri="{FF2B5EF4-FFF2-40B4-BE49-F238E27FC236}">
                <a16:creationId xmlns:a16="http://schemas.microsoft.com/office/drawing/2014/main" id="{7D1BF314-DEF3-4043-AE00-EF9AD62DBAB2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4.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データ出力</a:t>
            </a:r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 </a:t>
            </a:r>
            <a:endParaRPr lang="ja-JP" altLang="en-US" sz="14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3" name="Google Shape;203;g125f8f40711_0_141">
            <a:extLst>
              <a:ext uri="{FF2B5EF4-FFF2-40B4-BE49-F238E27FC236}">
                <a16:creationId xmlns:a16="http://schemas.microsoft.com/office/drawing/2014/main" id="{DA4BF71C-A1DF-48C7-8EFF-C4BDC1715B95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4-2. 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シート情報を</a:t>
            </a:r>
            <a:r>
              <a:rPr kumimoji="0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Excel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ファイル出力する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Google Shape;618;g126584d4e9d_0_223">
            <a:extLst>
              <a:ext uri="{FF2B5EF4-FFF2-40B4-BE49-F238E27FC236}">
                <a16:creationId xmlns:a16="http://schemas.microsoft.com/office/drawing/2014/main" id="{3B60065E-14C8-458D-A48D-A3C8B195D36B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各シートのアクションからダウンロードする場合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Google Shape;156;g125f8f40711_0_119">
            <a:extLst>
              <a:ext uri="{FF2B5EF4-FFF2-40B4-BE49-F238E27FC236}">
                <a16:creationId xmlns:a16="http://schemas.microsoft.com/office/drawing/2014/main" id="{33C25D14-3168-445F-9DD7-3A561720043B}"/>
              </a:ext>
            </a:extLst>
          </p:cNvPr>
          <p:cNvSpPr txBox="1"/>
          <p:nvPr/>
        </p:nvSpPr>
        <p:spPr>
          <a:xfrm>
            <a:off x="694171" y="1485747"/>
            <a:ext cx="1061608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Arial"/>
                <a:sym typeface="Arial"/>
              </a:rPr>
              <a:t>・シート内に同じメンバーのレコードが複数存在する場合、レコードの数だけ行が作成されます。</a:t>
            </a:r>
          </a:p>
        </p:txBody>
      </p:sp>
    </p:spTree>
    <p:extLst>
      <p:ext uri="{BB962C8B-B14F-4D97-AF65-F5344CB8AC3E}">
        <p14:creationId xmlns:p14="http://schemas.microsoft.com/office/powerpoint/2010/main" val="1874044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AB0BB9E-0875-DAF3-DDAE-7592E5309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96" y="2047386"/>
            <a:ext cx="5845005" cy="2634314"/>
          </a:xfrm>
          <a:prstGeom prst="rect">
            <a:avLst/>
          </a:prstGeom>
        </p:spPr>
      </p:pic>
      <p:sp>
        <p:nvSpPr>
          <p:cNvPr id="35" name="Google Shape;448;p29">
            <a:extLst>
              <a:ext uri="{FF2B5EF4-FFF2-40B4-BE49-F238E27FC236}">
                <a16:creationId xmlns:a16="http://schemas.microsoft.com/office/drawing/2014/main" id="{1C498385-5C65-B6C1-72F2-E09BC63274A2}"/>
              </a:ext>
            </a:extLst>
          </p:cNvPr>
          <p:cNvSpPr/>
          <p:nvPr/>
        </p:nvSpPr>
        <p:spPr>
          <a:xfrm>
            <a:off x="407505" y="1078146"/>
            <a:ext cx="11248580" cy="4141257"/>
          </a:xfrm>
          <a:prstGeom prst="rect">
            <a:avLst/>
          </a:prstGeom>
          <a:noFill/>
          <a:ln w="19050" cap="rnd" cmpd="sng">
            <a:solidFill>
              <a:srgbClr val="C96F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" name="Google Shape;159;g125f8f40711_0_119">
            <a:extLst>
              <a:ext uri="{FF2B5EF4-FFF2-40B4-BE49-F238E27FC236}">
                <a16:creationId xmlns:a16="http://schemas.microsoft.com/office/drawing/2014/main" id="{DD072083-3504-4076-BD14-0C9CE9F8A2B0}"/>
              </a:ext>
            </a:extLst>
          </p:cNvPr>
          <p:cNvSpPr txBox="1"/>
          <p:nvPr/>
        </p:nvSpPr>
        <p:spPr>
          <a:xfrm>
            <a:off x="999061" y="1241319"/>
            <a:ext cx="95919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600" b="1" i="1" u="none" strike="noStrike" cap="none" dirty="0">
                <a:solidFill>
                  <a:srgbClr val="C96F06"/>
                </a:solidFill>
                <a:latin typeface="Meiryo"/>
                <a:ea typeface="Meiryo"/>
                <a:cs typeface="Meiryo"/>
                <a:sym typeface="Meiryo"/>
              </a:rPr>
              <a:t>TIPS</a:t>
            </a:r>
            <a:endParaRPr sz="1200" b="1" i="1" u="none" strike="noStrike" cap="none" dirty="0">
              <a:solidFill>
                <a:srgbClr val="C96F06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pic>
        <p:nvPicPr>
          <p:cNvPr id="23" name="Google Shape;161;g125f8f40711_0_119">
            <a:extLst>
              <a:ext uri="{FF2B5EF4-FFF2-40B4-BE49-F238E27FC236}">
                <a16:creationId xmlns:a16="http://schemas.microsoft.com/office/drawing/2014/main" id="{20556A1F-133D-43C9-910B-9A4ABEE75A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950" y="1211003"/>
            <a:ext cx="335332" cy="33851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59;g125f8f40711_0_119">
            <a:extLst>
              <a:ext uri="{FF2B5EF4-FFF2-40B4-BE49-F238E27FC236}">
                <a16:creationId xmlns:a16="http://schemas.microsoft.com/office/drawing/2014/main" id="{C4FEA0C2-7184-4AD0-A63A-082F11DDA65B}"/>
              </a:ext>
            </a:extLst>
          </p:cNvPr>
          <p:cNvSpPr txBox="1"/>
          <p:nvPr/>
        </p:nvSpPr>
        <p:spPr>
          <a:xfrm>
            <a:off x="1734057" y="1237691"/>
            <a:ext cx="88866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800" b="1" i="1" dirty="0">
                <a:solidFill>
                  <a:srgbClr val="C96F06"/>
                </a:solidFill>
                <a:latin typeface="Meiryo"/>
                <a:ea typeface="Meiryo"/>
                <a:cs typeface="Meiryo"/>
                <a:sym typeface="Meiryo"/>
              </a:rPr>
              <a:t>管理者によって制限されている場合があります</a:t>
            </a:r>
            <a:r>
              <a:rPr lang="ja-JP" altLang="en-US" sz="2000" b="1" i="1" dirty="0">
                <a:solidFill>
                  <a:srgbClr val="C96F06"/>
                </a:solidFill>
                <a:latin typeface="Meiryo"/>
                <a:ea typeface="Meiryo"/>
                <a:cs typeface="Meiryo"/>
                <a:sym typeface="Meiryo"/>
              </a:rPr>
              <a:t>　</a:t>
            </a:r>
            <a:r>
              <a:rPr lang="ja-JP" altLang="en-US" sz="2000" b="1" i="1" u="none" strike="noStrike" cap="none" dirty="0">
                <a:solidFill>
                  <a:srgbClr val="C96F06"/>
                </a:solidFill>
                <a:latin typeface="Meiryo"/>
                <a:ea typeface="Meiryo"/>
                <a:cs typeface="Meiryo"/>
                <a:sym typeface="Meiryo"/>
              </a:rPr>
              <a:t>　</a:t>
            </a:r>
            <a:endParaRPr lang="ja-JP" altLang="en-US" sz="1800" b="1" i="0" u="none" strike="noStrike" cap="none" dirty="0">
              <a:solidFill>
                <a:srgbClr val="C96F06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8" name="Google Shape;160;g125f8f40711_0_119">
            <a:extLst>
              <a:ext uri="{FF2B5EF4-FFF2-40B4-BE49-F238E27FC236}">
                <a16:creationId xmlns:a16="http://schemas.microsoft.com/office/drawing/2014/main" id="{F8A4C737-AF01-4F72-8BDA-477A9BC21F8C}"/>
              </a:ext>
            </a:extLst>
          </p:cNvPr>
          <p:cNvSpPr txBox="1"/>
          <p:nvPr/>
        </p:nvSpPr>
        <p:spPr>
          <a:xfrm>
            <a:off x="777600" y="1638597"/>
            <a:ext cx="10636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管理者により機能・メニューの利用が制限されている場合、一部の画面表示が異なることがあります。</a:t>
            </a:r>
          </a:p>
        </p:txBody>
      </p:sp>
      <p:sp>
        <p:nvSpPr>
          <p:cNvPr id="13" name="Google Shape;76;p5">
            <a:extLst>
              <a:ext uri="{FF2B5EF4-FFF2-40B4-BE49-F238E27FC236}">
                <a16:creationId xmlns:a16="http://schemas.microsoft.com/office/drawing/2014/main" id="{DB8C3DDB-07D5-4EBE-B967-14EFAD6040D9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8;p5">
            <a:extLst>
              <a:ext uri="{FF2B5EF4-FFF2-40B4-BE49-F238E27FC236}">
                <a16:creationId xmlns:a16="http://schemas.microsoft.com/office/drawing/2014/main" id="{AAF6633A-AB68-4F42-86DE-4B5A130E8E5B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1. 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シートガレージとは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517A02CC-4710-4641-A366-EFB274DB0C71}"/>
              </a:ext>
            </a:extLst>
          </p:cNvPr>
          <p:cNvSpPr/>
          <p:nvPr/>
        </p:nvSpPr>
        <p:spPr>
          <a:xfrm>
            <a:off x="8327375" y="2291507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・一部閲覧権限あり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CA0C762-8D50-4FDD-9A44-D71101E87BFB}"/>
              </a:ext>
            </a:extLst>
          </p:cNvPr>
          <p:cNvGrpSpPr/>
          <p:nvPr/>
        </p:nvGrpSpPr>
        <p:grpSpPr>
          <a:xfrm>
            <a:off x="8418539" y="2595587"/>
            <a:ext cx="2780775" cy="982801"/>
            <a:chOff x="4675775" y="2271535"/>
            <a:chExt cx="4582841" cy="1619701"/>
          </a:xfrm>
        </p:grpSpPr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B0E7BDC7-95EF-4AD9-919D-C34097CA4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5775" y="2271535"/>
              <a:ext cx="4582841" cy="1619701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87101AFB-D7E3-448C-8EC1-3C21682A230C}"/>
                </a:ext>
              </a:extLst>
            </p:cNvPr>
            <p:cNvSpPr/>
            <p:nvPr/>
          </p:nvSpPr>
          <p:spPr>
            <a:xfrm>
              <a:off x="4725131" y="2684212"/>
              <a:ext cx="4533485" cy="10692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ja-JP" altLang="en-US"/>
            </a:p>
          </p:txBody>
        </p:sp>
      </p:grp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41554031-2AC1-47C7-8A2B-87C0F5E0A93A}"/>
              </a:ext>
            </a:extLst>
          </p:cNvPr>
          <p:cNvSpPr/>
          <p:nvPr/>
        </p:nvSpPr>
        <p:spPr>
          <a:xfrm>
            <a:off x="8195927" y="3646364"/>
            <a:ext cx="2560065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・データ出力権限・一部閲覧あり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B3ECE73B-ADA2-48F5-9B46-99BB18B26E06}"/>
              </a:ext>
            </a:extLst>
          </p:cNvPr>
          <p:cNvGrpSpPr/>
          <p:nvPr/>
        </p:nvGrpSpPr>
        <p:grpSpPr>
          <a:xfrm>
            <a:off x="8418539" y="3937490"/>
            <a:ext cx="2780775" cy="1168705"/>
            <a:chOff x="4613311" y="4439599"/>
            <a:chExt cx="4567433" cy="1919602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B3B00EAE-118F-43EF-9BCB-D8BC30698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3311" y="4439599"/>
              <a:ext cx="4535726" cy="1913241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EABF175D-EA5C-4DCA-8892-EC7AE23304C6}"/>
                </a:ext>
              </a:extLst>
            </p:cNvPr>
            <p:cNvSpPr/>
            <p:nvPr/>
          </p:nvSpPr>
          <p:spPr>
            <a:xfrm>
              <a:off x="4613312" y="4836892"/>
              <a:ext cx="4567432" cy="152230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kumimoji="1" lang="ja-JP" altLang="en-US" dirty="0"/>
                <a:t>ｂｖ</a:t>
              </a:r>
            </a:p>
          </p:txBody>
        </p:sp>
      </p:grpSp>
      <p:sp>
        <p:nvSpPr>
          <p:cNvPr id="38" name="線吹き出し 1 (枠付き) 17">
            <a:extLst>
              <a:ext uri="{FF2B5EF4-FFF2-40B4-BE49-F238E27FC236}">
                <a16:creationId xmlns:a16="http://schemas.microsoft.com/office/drawing/2014/main" id="{C34C53E0-19AA-4E11-ACB5-B2ACC0EF28DB}"/>
              </a:ext>
            </a:extLst>
          </p:cNvPr>
          <p:cNvSpPr/>
          <p:nvPr/>
        </p:nvSpPr>
        <p:spPr>
          <a:xfrm>
            <a:off x="5151120" y="4074159"/>
            <a:ext cx="2924632" cy="973003"/>
          </a:xfrm>
          <a:prstGeom prst="borderCallout1">
            <a:avLst>
              <a:gd name="adj1" fmla="val 65175"/>
              <a:gd name="adj2" fmla="val 100773"/>
              <a:gd name="adj3" fmla="val 22606"/>
              <a:gd name="adj4" fmla="val 111527"/>
            </a:avLst>
          </a:prstGeom>
          <a:solidFill>
            <a:schemeClr val="bg1"/>
          </a:solidFill>
          <a:ln w="12700" cap="flat" cmpd="sng" algn="ctr">
            <a:solidFill>
              <a:srgbClr val="FFCA08"/>
            </a:solidFill>
            <a:prstDash val="solid"/>
          </a:ln>
          <a:effectLst/>
        </p:spPr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・閲覧できる項目・メンバーの範囲が</a:t>
            </a:r>
            <a:endParaRPr kumimoji="0" lang="en-US" altLang="ja-JP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　管理者の制限により異なります。</a:t>
            </a:r>
            <a:endParaRPr kumimoji="0" lang="en-US" altLang="ja-JP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・編集権限がある場合は、画面右側の</a:t>
            </a:r>
            <a:r>
              <a:rPr kumimoji="0" lang="ja-JP" altLang="en-US" sz="1000" kern="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sym typeface="Arial"/>
              </a:rPr>
              <a:t>操作</a:t>
            </a:r>
            <a:endParaRPr kumimoji="0" lang="en-US" altLang="ja-JP" sz="1000" kern="0" dirty="0">
              <a:solidFill>
                <a:srgbClr val="000000"/>
              </a:solidFill>
              <a:latin typeface="メイリオ" panose="020B0604030504040204" pitchFamily="50" charset="-128"/>
              <a:ea typeface="メイリオ" panose="020B0604030504040204" pitchFamily="50" charset="-128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000" kern="0" dirty="0">
                <a:solidFill>
                  <a:srgbClr val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sym typeface="Arial"/>
              </a:rPr>
              <a:t>　アイコン一覧に 　　 </a:t>
            </a:r>
            <a:r>
              <a:rPr kumimoji="0" lang="ja-JP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  <a:sym typeface="Arial"/>
              </a:rPr>
              <a:t>が表示されます。</a:t>
            </a:r>
            <a:endParaRPr kumimoji="0" lang="en-US" altLang="ja-JP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  <a:sym typeface="Arial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B24D3AD7-8D82-405E-801F-D327C50D71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9501" y="4742660"/>
            <a:ext cx="290883" cy="281667"/>
          </a:xfrm>
          <a:prstGeom prst="rect">
            <a:avLst/>
          </a:prstGeom>
        </p:spPr>
      </p:pic>
      <p:sp>
        <p:nvSpPr>
          <p:cNvPr id="43" name="Google Shape;452;p29">
            <a:extLst>
              <a:ext uri="{FF2B5EF4-FFF2-40B4-BE49-F238E27FC236}">
                <a16:creationId xmlns:a16="http://schemas.microsoft.com/office/drawing/2014/main" id="{5E80A504-3623-41F0-98C5-96A7FF3D9BEF}"/>
              </a:ext>
            </a:extLst>
          </p:cNvPr>
          <p:cNvSpPr/>
          <p:nvPr/>
        </p:nvSpPr>
        <p:spPr>
          <a:xfrm>
            <a:off x="8230885" y="1860700"/>
            <a:ext cx="300965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●閲覧・データ出力可能な項目の範囲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DE572350-ED84-4E5B-B290-B677006D8668}"/>
              </a:ext>
            </a:extLst>
          </p:cNvPr>
          <p:cNvSpPr/>
          <p:nvPr/>
        </p:nvSpPr>
        <p:spPr>
          <a:xfrm>
            <a:off x="8230884" y="2057862"/>
            <a:ext cx="156966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【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画面イメージ例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】</a:t>
            </a:r>
            <a:endParaRPr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9659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05F00C78-8D5A-C95D-E023-F9DCD2964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4" y="2635492"/>
            <a:ext cx="5343356" cy="28520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</p:pic>
      <p:sp>
        <p:nvSpPr>
          <p:cNvPr id="7" name="Google Shape;76;p5">
            <a:extLst>
              <a:ext uri="{FF2B5EF4-FFF2-40B4-BE49-F238E27FC236}">
                <a16:creationId xmlns:a16="http://schemas.microsoft.com/office/drawing/2014/main" id="{290DE879-9289-492D-BB9D-F3399491E3BE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78;p5">
            <a:extLst>
              <a:ext uri="{FF2B5EF4-FFF2-40B4-BE49-F238E27FC236}">
                <a16:creationId xmlns:a16="http://schemas.microsoft.com/office/drawing/2014/main" id="{8FD87BFB-1B38-4B89-8D32-9340BF3B994F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1. 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シートガレージとは</a:t>
            </a:r>
          </a:p>
        </p:txBody>
      </p:sp>
      <p:sp>
        <p:nvSpPr>
          <p:cNvPr id="9" name="Google Shape;203;g125f8f40711_0_141">
            <a:extLst>
              <a:ext uri="{FF2B5EF4-FFF2-40B4-BE49-F238E27FC236}">
                <a16:creationId xmlns:a16="http://schemas.microsoft.com/office/drawing/2014/main" id="{FD6EBD74-6CDA-411F-AC39-6148CB16FA8E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1-1.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シートガレージの主な画面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0" name="Google Shape;618;g126584d4e9d_0_223">
            <a:extLst>
              <a:ext uri="{FF2B5EF4-FFF2-40B4-BE49-F238E27FC236}">
                <a16:creationId xmlns:a16="http://schemas.microsoft.com/office/drawing/2014/main" id="{91DDF4FD-8D9B-4EE6-81C8-48BA3914616A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●シートガレージトップ画面</a:t>
            </a:r>
          </a:p>
        </p:txBody>
      </p:sp>
      <p:sp>
        <p:nvSpPr>
          <p:cNvPr id="11" name="Google Shape;156;g125f8f40711_0_119">
            <a:extLst>
              <a:ext uri="{FF2B5EF4-FFF2-40B4-BE49-F238E27FC236}">
                <a16:creationId xmlns:a16="http://schemas.microsoft.com/office/drawing/2014/main" id="{D5D23197-11C8-4890-8EB4-F8E46B6B54FE}"/>
              </a:ext>
            </a:extLst>
          </p:cNvPr>
          <p:cNvSpPr txBox="1"/>
          <p:nvPr/>
        </p:nvSpPr>
        <p:spPr>
          <a:xfrm>
            <a:off x="694171" y="1470553"/>
            <a:ext cx="52774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シートの絞り込み、ソート、ファイルのダウンロードが可能です。シート名をクリックするとメンバー一覧画面を表示します。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Google Shape;157;g125f8f40711_0_119">
            <a:extLst>
              <a:ext uri="{FF2B5EF4-FFF2-40B4-BE49-F238E27FC236}">
                <a16:creationId xmlns:a16="http://schemas.microsoft.com/office/drawing/2014/main" id="{1A404CAB-2768-4C62-9165-34C514D9B931}"/>
              </a:ext>
            </a:extLst>
          </p:cNvPr>
          <p:cNvSpPr txBox="1"/>
          <p:nvPr/>
        </p:nvSpPr>
        <p:spPr>
          <a:xfrm>
            <a:off x="6167550" y="1465981"/>
            <a:ext cx="5277497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400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シート情報をリスト形式で閲覧できます。「操作を選択する」メニューからメンバーの絞り込みやメンバーへのメール一括送信も可能です。複数レコードのシート情報では、メンバーごとのナンバーボックス項目・計算式項目の合計値や平均値が表示されます。</a:t>
            </a:r>
          </a:p>
        </p:txBody>
      </p:sp>
      <p:sp>
        <p:nvSpPr>
          <p:cNvPr id="13" name="Google Shape;618;g126584d4e9d_0_223">
            <a:extLst>
              <a:ext uri="{FF2B5EF4-FFF2-40B4-BE49-F238E27FC236}">
                <a16:creationId xmlns:a16="http://schemas.microsoft.com/office/drawing/2014/main" id="{4FE57CF7-D36B-456A-9748-83DF248EBB4A}"/>
              </a:ext>
            </a:extLst>
          </p:cNvPr>
          <p:cNvSpPr txBox="1"/>
          <p:nvPr/>
        </p:nvSpPr>
        <p:spPr>
          <a:xfrm>
            <a:off x="5966622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●メンバー一覧画面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184E0A6-9885-45B5-A0CE-5C277E865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456" y="2635492"/>
            <a:ext cx="5153054" cy="36126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50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D7470F1-FDE5-E11E-4814-D097AF48E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083" y="1993732"/>
            <a:ext cx="7719834" cy="41225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Google Shape;76;p5">
            <a:extLst>
              <a:ext uri="{FF2B5EF4-FFF2-40B4-BE49-F238E27FC236}">
                <a16:creationId xmlns:a16="http://schemas.microsoft.com/office/drawing/2014/main" id="{C3169DB4-EE07-4DB0-8579-B63BF5F60E5D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78;p5">
            <a:extLst>
              <a:ext uri="{FF2B5EF4-FFF2-40B4-BE49-F238E27FC236}">
                <a16:creationId xmlns:a16="http://schemas.microsoft.com/office/drawing/2014/main" id="{D87BDC39-BB98-4FB2-A83A-3ADB24507C2C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1. 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シートガレージとは</a:t>
            </a:r>
          </a:p>
        </p:txBody>
      </p:sp>
      <p:sp>
        <p:nvSpPr>
          <p:cNvPr id="10" name="Google Shape;203;g125f8f40711_0_141">
            <a:extLst>
              <a:ext uri="{FF2B5EF4-FFF2-40B4-BE49-F238E27FC236}">
                <a16:creationId xmlns:a16="http://schemas.microsoft.com/office/drawing/2014/main" id="{256F93A9-C2E3-4717-B8DA-9F4349516E7F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1-1.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シートガレージの主な画面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1" name="Google Shape;618;g126584d4e9d_0_223">
            <a:extLst>
              <a:ext uri="{FF2B5EF4-FFF2-40B4-BE49-F238E27FC236}">
                <a16:creationId xmlns:a16="http://schemas.microsoft.com/office/drawing/2014/main" id="{60EE05E8-4660-4A5C-8833-4C6A93BD24C0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ja-JP" sz="1600" b="1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●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グラフ画面</a:t>
            </a:r>
          </a:p>
        </p:txBody>
      </p:sp>
      <p:sp>
        <p:nvSpPr>
          <p:cNvPr id="12" name="Google Shape;156;g125f8f40711_0_119">
            <a:extLst>
              <a:ext uri="{FF2B5EF4-FFF2-40B4-BE49-F238E27FC236}">
                <a16:creationId xmlns:a16="http://schemas.microsoft.com/office/drawing/2014/main" id="{C97CA2FB-1261-4FEB-88EB-C9A673A4F788}"/>
              </a:ext>
            </a:extLst>
          </p:cNvPr>
          <p:cNvSpPr txBox="1"/>
          <p:nvPr/>
        </p:nvSpPr>
        <p:spPr>
          <a:xfrm>
            <a:off x="694171" y="1470553"/>
            <a:ext cx="105462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ナンバーボックス、プルダウン、ラジオボタン、日付、年月、計算式の項目は、単一選択項目のため円グラフ形式で表示されます。</a:t>
            </a:r>
            <a:endParaRPr lang="en-US" altLang="ja-JP" sz="14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チェックボックスの項目の場合、複数選択項目のため棒グラフ形式で表示されます。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7496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8;p5">
            <a:extLst>
              <a:ext uri="{FF2B5EF4-FFF2-40B4-BE49-F238E27FC236}">
                <a16:creationId xmlns:a16="http://schemas.microsoft.com/office/drawing/2014/main" id="{D9909556-3559-4401-B677-EC8F06A71C29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1. 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シートガレージとは</a:t>
            </a:r>
          </a:p>
        </p:txBody>
      </p:sp>
      <p:sp>
        <p:nvSpPr>
          <p:cNvPr id="11" name="Google Shape;76;p5">
            <a:extLst>
              <a:ext uri="{FF2B5EF4-FFF2-40B4-BE49-F238E27FC236}">
                <a16:creationId xmlns:a16="http://schemas.microsoft.com/office/drawing/2014/main" id="{23B0E6C7-721E-4126-AA1D-68D736CB2C97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203;g125f8f40711_0_141">
            <a:extLst>
              <a:ext uri="{FF2B5EF4-FFF2-40B4-BE49-F238E27FC236}">
                <a16:creationId xmlns:a16="http://schemas.microsoft.com/office/drawing/2014/main" id="{1647A067-4B8C-4661-9AB9-D0FE94EE7929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1-2.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シートガレージを開く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4" name="Google Shape;618;g126584d4e9d_0_223">
            <a:extLst>
              <a:ext uri="{FF2B5EF4-FFF2-40B4-BE49-F238E27FC236}">
                <a16:creationId xmlns:a16="http://schemas.microsoft.com/office/drawing/2014/main" id="{31E2C4D5-6EF8-4372-8828-8FEEDB3CCFFB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ja-JP" sz="1600" b="1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●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カオナビトップ画面から開く</a:t>
            </a:r>
          </a:p>
        </p:txBody>
      </p:sp>
      <p:sp>
        <p:nvSpPr>
          <p:cNvPr id="15" name="Google Shape;156;g125f8f40711_0_119">
            <a:extLst>
              <a:ext uri="{FF2B5EF4-FFF2-40B4-BE49-F238E27FC236}">
                <a16:creationId xmlns:a16="http://schemas.microsoft.com/office/drawing/2014/main" id="{5F9E6DB1-4690-4280-A749-6085EC195CF4}"/>
              </a:ext>
            </a:extLst>
          </p:cNvPr>
          <p:cNvSpPr txBox="1"/>
          <p:nvPr/>
        </p:nvSpPr>
        <p:spPr>
          <a:xfrm>
            <a:off x="694171" y="1470553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カオナビトップ画面から「シートガレージ」を選択します。</a:t>
            </a:r>
            <a:endParaRPr lang="en-US" altLang="ja-JP" sz="14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Google Shape;157;g125f8f40711_0_119">
            <a:extLst>
              <a:ext uri="{FF2B5EF4-FFF2-40B4-BE49-F238E27FC236}">
                <a16:creationId xmlns:a16="http://schemas.microsoft.com/office/drawing/2014/main" id="{B09EDEC5-DA84-4C6B-B9B9-516098748086}"/>
              </a:ext>
            </a:extLst>
          </p:cNvPr>
          <p:cNvSpPr txBox="1"/>
          <p:nvPr/>
        </p:nvSpPr>
        <p:spPr>
          <a:xfrm>
            <a:off x="6167550" y="1465981"/>
            <a:ext cx="53907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グローバルヘッダーの　　　をクリックし、プルダウンメニューから「シートガレージ」を選択します。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Google Shape;618;g126584d4e9d_0_223">
            <a:extLst>
              <a:ext uri="{FF2B5EF4-FFF2-40B4-BE49-F238E27FC236}">
                <a16:creationId xmlns:a16="http://schemas.microsoft.com/office/drawing/2014/main" id="{682A85BF-69D7-4ABD-965D-49ABB5073DE2}"/>
              </a:ext>
            </a:extLst>
          </p:cNvPr>
          <p:cNvSpPr txBox="1"/>
          <p:nvPr/>
        </p:nvSpPr>
        <p:spPr>
          <a:xfrm>
            <a:off x="5966622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ja-JP" altLang="en-US" sz="1600" b="1" dirty="0">
                <a:solidFill>
                  <a:schemeClr val="dk1"/>
                </a:solidFill>
                <a:latin typeface="Meiryo"/>
                <a:ea typeface="Meiryo"/>
                <a:cs typeface="Meiryo"/>
                <a:sym typeface="Meiryo"/>
              </a:rPr>
              <a:t>●メンバー一覧画面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1E7E5869-3009-4F3F-B496-A6248098D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3126" y="1334062"/>
            <a:ext cx="279994" cy="379992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E85C5DEA-D282-494E-9F5F-C07915F7B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522" y="2018171"/>
            <a:ext cx="4176230" cy="4007224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66F0982-EBA5-48F6-B252-EBC26212BF82}"/>
              </a:ext>
            </a:extLst>
          </p:cNvPr>
          <p:cNvSpPr/>
          <p:nvPr/>
        </p:nvSpPr>
        <p:spPr>
          <a:xfrm>
            <a:off x="7501503" y="2050373"/>
            <a:ext cx="438286" cy="26563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B481FF8-2A5A-4506-958D-E336DD0AB11E}"/>
              </a:ext>
            </a:extLst>
          </p:cNvPr>
          <p:cNvSpPr/>
          <p:nvPr/>
        </p:nvSpPr>
        <p:spPr>
          <a:xfrm>
            <a:off x="7511028" y="2712110"/>
            <a:ext cx="1061153" cy="26563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B08C0052-61BE-4A79-AB8E-19C1D823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47" y="2024330"/>
            <a:ext cx="5511082" cy="2836536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E4A2420-A8D7-C025-E37D-944D513139CA}"/>
              </a:ext>
            </a:extLst>
          </p:cNvPr>
          <p:cNvSpPr/>
          <p:nvPr/>
        </p:nvSpPr>
        <p:spPr>
          <a:xfrm>
            <a:off x="569532" y="2296954"/>
            <a:ext cx="1169979" cy="31297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2828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76;p5">
            <a:extLst>
              <a:ext uri="{FF2B5EF4-FFF2-40B4-BE49-F238E27FC236}">
                <a16:creationId xmlns:a16="http://schemas.microsoft.com/office/drawing/2014/main" id="{9974D2FF-066D-4F44-8B4C-C1EEE90487D5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2E5D1F4-EC46-0715-64B1-CBE015C6E95D}"/>
              </a:ext>
            </a:extLst>
          </p:cNvPr>
          <p:cNvGrpSpPr/>
          <p:nvPr/>
        </p:nvGrpSpPr>
        <p:grpSpPr>
          <a:xfrm>
            <a:off x="447464" y="1825707"/>
            <a:ext cx="5331271" cy="2693126"/>
            <a:chOff x="1070103" y="2744887"/>
            <a:chExt cx="9357948" cy="5027408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8676EED0-9616-2690-2F8B-7C2DC6D5B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03" y="2744887"/>
              <a:ext cx="9357948" cy="5027408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2" name="Google Shape;600;p14">
              <a:extLst>
                <a:ext uri="{FF2B5EF4-FFF2-40B4-BE49-F238E27FC236}">
                  <a16:creationId xmlns:a16="http://schemas.microsoft.com/office/drawing/2014/main" id="{48C64E64-C32E-9D5D-74C9-A8397D670324}"/>
                </a:ext>
              </a:extLst>
            </p:cNvPr>
            <p:cNvSpPr/>
            <p:nvPr/>
          </p:nvSpPr>
          <p:spPr>
            <a:xfrm>
              <a:off x="8786191" y="2797366"/>
              <a:ext cx="1184745" cy="384166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23" name="Google Shape;601;p14">
              <a:extLst>
                <a:ext uri="{FF2B5EF4-FFF2-40B4-BE49-F238E27FC236}">
                  <a16:creationId xmlns:a16="http://schemas.microsoft.com/office/drawing/2014/main" id="{8B2577FD-1BB2-0037-1703-424D67731015}"/>
                </a:ext>
              </a:extLst>
            </p:cNvPr>
            <p:cNvCxnSpPr>
              <a:stCxn id="22" idx="2"/>
            </p:cNvCxnSpPr>
            <p:nvPr/>
          </p:nvCxnSpPr>
          <p:spPr>
            <a:xfrm flipH="1">
              <a:off x="8786191" y="3181532"/>
              <a:ext cx="592373" cy="1358663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4" name="Google Shape;602;p14">
              <a:extLst>
                <a:ext uri="{FF2B5EF4-FFF2-40B4-BE49-F238E27FC236}">
                  <a16:creationId xmlns:a16="http://schemas.microsoft.com/office/drawing/2014/main" id="{21B0C135-EA8F-F3CB-DD32-CFE77ACFFE4C}"/>
                </a:ext>
              </a:extLst>
            </p:cNvPr>
            <p:cNvSpPr/>
            <p:nvPr/>
          </p:nvSpPr>
          <p:spPr>
            <a:xfrm>
              <a:off x="6639339" y="4355397"/>
              <a:ext cx="2862469" cy="2902003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5" name="Google Shape;78;p5">
            <a:extLst>
              <a:ext uri="{FF2B5EF4-FFF2-40B4-BE49-F238E27FC236}">
                <a16:creationId xmlns:a16="http://schemas.microsoft.com/office/drawing/2014/main" id="{ECFC13D9-A330-4410-90E5-4813E5F9A52D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16" name="Google Shape;203;g125f8f40711_0_141">
            <a:extLst>
              <a:ext uri="{FF2B5EF4-FFF2-40B4-BE49-F238E27FC236}">
                <a16:creationId xmlns:a16="http://schemas.microsoft.com/office/drawing/2014/main" id="{371A853F-2A19-4A12-868C-60E1BD86AD5D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2-1.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シート情報を検索する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17" name="Google Shape;618;g126584d4e9d_0_223">
            <a:extLst>
              <a:ext uri="{FF2B5EF4-FFF2-40B4-BE49-F238E27FC236}">
                <a16:creationId xmlns:a16="http://schemas.microsoft.com/office/drawing/2014/main" id="{746E22F6-96DF-4E3E-B276-79FD7E83268D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●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キーワードの入力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Google Shape;156;g125f8f40711_0_119">
            <a:extLst>
              <a:ext uri="{FF2B5EF4-FFF2-40B4-BE49-F238E27FC236}">
                <a16:creationId xmlns:a16="http://schemas.microsoft.com/office/drawing/2014/main" id="{D4439A91-2744-40FC-8F1F-116A4E3292AD}"/>
              </a:ext>
            </a:extLst>
          </p:cNvPr>
          <p:cNvSpPr txBox="1"/>
          <p:nvPr/>
        </p:nvSpPr>
        <p:spPr>
          <a:xfrm>
            <a:off x="694171" y="1470553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①キーワードを入力します。</a:t>
            </a:r>
            <a:endParaRPr lang="en-US" altLang="ja-JP" sz="14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Google Shape;157;g125f8f40711_0_119">
            <a:extLst>
              <a:ext uri="{FF2B5EF4-FFF2-40B4-BE49-F238E27FC236}">
                <a16:creationId xmlns:a16="http://schemas.microsoft.com/office/drawing/2014/main" id="{0CDFF1B7-17E9-44A1-A7C4-BCAAE1BBF72D}"/>
              </a:ext>
            </a:extLst>
          </p:cNvPr>
          <p:cNvSpPr txBox="1"/>
          <p:nvPr/>
        </p:nvSpPr>
        <p:spPr>
          <a:xfrm>
            <a:off x="6167550" y="1465981"/>
            <a:ext cx="539070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②シート名にキーワードを含むシートが表示されます。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95AC87A7-C012-46B3-B96B-FDBA2E76B53F}"/>
              </a:ext>
            </a:extLst>
          </p:cNvPr>
          <p:cNvGrpSpPr/>
          <p:nvPr/>
        </p:nvGrpSpPr>
        <p:grpSpPr>
          <a:xfrm>
            <a:off x="6305982" y="1806027"/>
            <a:ext cx="5438554" cy="2956299"/>
            <a:chOff x="1070103" y="8851900"/>
            <a:chExt cx="9357948" cy="5110369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A90F8DB2-E88D-4280-BA23-19DD6A3D6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03" y="8851900"/>
              <a:ext cx="9357948" cy="5110369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7" name="Google Shape;600;p14">
              <a:extLst>
                <a:ext uri="{FF2B5EF4-FFF2-40B4-BE49-F238E27FC236}">
                  <a16:creationId xmlns:a16="http://schemas.microsoft.com/office/drawing/2014/main" id="{633BCC5A-F8A9-445C-A951-EBBFDF549B14}"/>
                </a:ext>
              </a:extLst>
            </p:cNvPr>
            <p:cNvSpPr/>
            <p:nvPr/>
          </p:nvSpPr>
          <p:spPr>
            <a:xfrm>
              <a:off x="1762740" y="9235861"/>
              <a:ext cx="274668" cy="200191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28" name="Google Shape;601;p14">
              <a:extLst>
                <a:ext uri="{FF2B5EF4-FFF2-40B4-BE49-F238E27FC236}">
                  <a16:creationId xmlns:a16="http://schemas.microsoft.com/office/drawing/2014/main" id="{3D830EFE-608A-4528-97B1-68F9BE22F498}"/>
                </a:ext>
              </a:extLst>
            </p:cNvPr>
            <p:cNvCxnSpPr>
              <a:stCxn id="27" idx="2"/>
            </p:cNvCxnSpPr>
            <p:nvPr/>
          </p:nvCxnSpPr>
          <p:spPr>
            <a:xfrm>
              <a:off x="1900074" y="9436052"/>
              <a:ext cx="1160477" cy="1332353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9" name="Google Shape;602;p14">
              <a:extLst>
                <a:ext uri="{FF2B5EF4-FFF2-40B4-BE49-F238E27FC236}">
                  <a16:creationId xmlns:a16="http://schemas.microsoft.com/office/drawing/2014/main" id="{C602C4DD-CDF3-4735-BB5A-09634E436D95}"/>
                </a:ext>
              </a:extLst>
            </p:cNvPr>
            <p:cNvSpPr/>
            <p:nvPr/>
          </p:nvSpPr>
          <p:spPr>
            <a:xfrm>
              <a:off x="2258171" y="10604351"/>
              <a:ext cx="2893475" cy="2904915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3107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8D62A77-8E90-C5B0-C907-E90D65393E45}"/>
              </a:ext>
            </a:extLst>
          </p:cNvPr>
          <p:cNvGrpSpPr/>
          <p:nvPr/>
        </p:nvGrpSpPr>
        <p:grpSpPr>
          <a:xfrm>
            <a:off x="2140061" y="1778289"/>
            <a:ext cx="7663214" cy="4046181"/>
            <a:chOff x="1070103" y="2781463"/>
            <a:chExt cx="9357948" cy="5077185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F8A68B12-2C7C-AAA0-0EA9-DF8E2BD20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103" y="2781463"/>
              <a:ext cx="9357948" cy="5077185"/>
            </a:xfrm>
            <a:prstGeom prst="rect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0" name="Google Shape;600;p14">
              <a:extLst>
                <a:ext uri="{FF2B5EF4-FFF2-40B4-BE49-F238E27FC236}">
                  <a16:creationId xmlns:a16="http://schemas.microsoft.com/office/drawing/2014/main" id="{3D8A8AD6-DAD6-FB04-16C8-205BA8D025DC}"/>
                </a:ext>
              </a:extLst>
            </p:cNvPr>
            <p:cNvSpPr/>
            <p:nvPr/>
          </p:nvSpPr>
          <p:spPr>
            <a:xfrm>
              <a:off x="1669023" y="3138719"/>
              <a:ext cx="450234" cy="217667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21" name="Google Shape;601;p14">
              <a:extLst>
                <a:ext uri="{FF2B5EF4-FFF2-40B4-BE49-F238E27FC236}">
                  <a16:creationId xmlns:a16="http://schemas.microsoft.com/office/drawing/2014/main" id="{FD0BE619-50D7-ADD0-794F-F8A271805800}"/>
                </a:ext>
              </a:extLst>
            </p:cNvPr>
            <p:cNvCxnSpPr>
              <a:stCxn id="20" idx="2"/>
            </p:cNvCxnSpPr>
            <p:nvPr/>
          </p:nvCxnSpPr>
          <p:spPr>
            <a:xfrm>
              <a:off x="1894140" y="3356386"/>
              <a:ext cx="1193305" cy="710005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2" name="Google Shape;602;p14">
              <a:extLst>
                <a:ext uri="{FF2B5EF4-FFF2-40B4-BE49-F238E27FC236}">
                  <a16:creationId xmlns:a16="http://schemas.microsoft.com/office/drawing/2014/main" id="{36B2B1B5-AD06-AEAC-9B54-5C49C9797C23}"/>
                </a:ext>
              </a:extLst>
            </p:cNvPr>
            <p:cNvSpPr/>
            <p:nvPr/>
          </p:nvSpPr>
          <p:spPr>
            <a:xfrm>
              <a:off x="2442126" y="3845859"/>
              <a:ext cx="2906627" cy="2899186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" name="Google Shape;602;p14">
              <a:extLst>
                <a:ext uri="{FF2B5EF4-FFF2-40B4-BE49-F238E27FC236}">
                  <a16:creationId xmlns:a16="http://schemas.microsoft.com/office/drawing/2014/main" id="{89FFC14D-0799-4130-1D9E-771BA9D493BC}"/>
                </a:ext>
              </a:extLst>
            </p:cNvPr>
            <p:cNvSpPr/>
            <p:nvPr/>
          </p:nvSpPr>
          <p:spPr>
            <a:xfrm>
              <a:off x="7290881" y="4641729"/>
              <a:ext cx="2889115" cy="2872888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" name="Google Shape;600;p14">
              <a:extLst>
                <a:ext uri="{FF2B5EF4-FFF2-40B4-BE49-F238E27FC236}">
                  <a16:creationId xmlns:a16="http://schemas.microsoft.com/office/drawing/2014/main" id="{8D33E7B5-B76C-6A9E-B195-F4771CE494E1}"/>
                </a:ext>
              </a:extLst>
            </p:cNvPr>
            <p:cNvSpPr/>
            <p:nvPr/>
          </p:nvSpPr>
          <p:spPr>
            <a:xfrm>
              <a:off x="8910180" y="3674331"/>
              <a:ext cx="749385" cy="279963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Trebuchet MS"/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25" name="Google Shape;601;p14">
              <a:extLst>
                <a:ext uri="{FF2B5EF4-FFF2-40B4-BE49-F238E27FC236}">
                  <a16:creationId xmlns:a16="http://schemas.microsoft.com/office/drawing/2014/main" id="{7A49BD85-8049-9D67-AC23-5D9D686EC25E}"/>
                </a:ext>
              </a:extLst>
            </p:cNvPr>
            <p:cNvCxnSpPr/>
            <p:nvPr/>
          </p:nvCxnSpPr>
          <p:spPr>
            <a:xfrm flipH="1">
              <a:off x="8944583" y="3962051"/>
              <a:ext cx="339797" cy="64886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15" name="Google Shape;76;p5">
            <a:extLst>
              <a:ext uri="{FF2B5EF4-FFF2-40B4-BE49-F238E27FC236}">
                <a16:creationId xmlns:a16="http://schemas.microsoft.com/office/drawing/2014/main" id="{92D706DB-7E2B-441A-A16D-98FC313EBDED}"/>
              </a:ext>
            </a:extLst>
          </p:cNvPr>
          <p:cNvSpPr txBox="1"/>
          <p:nvPr/>
        </p:nvSpPr>
        <p:spPr>
          <a:xfrm>
            <a:off x="292317" y="200673"/>
            <a:ext cx="9604718" cy="3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ja-JP" altLang="en-US" sz="1500" b="1" i="0" u="none" strike="noStrike" cap="none" dirty="0">
                <a:solidFill>
                  <a:srgbClr val="000000"/>
                </a:solidFill>
                <a:latin typeface="Meiryo"/>
                <a:ea typeface="Meiryo"/>
                <a:cs typeface="Meiryo"/>
                <a:sym typeface="Meiryo"/>
              </a:rPr>
              <a:t>シートガレージ</a:t>
            </a:r>
            <a:endParaRPr sz="15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78;p5">
            <a:extLst>
              <a:ext uri="{FF2B5EF4-FFF2-40B4-BE49-F238E27FC236}">
                <a16:creationId xmlns:a16="http://schemas.microsoft.com/office/drawing/2014/main" id="{4098FCEC-7499-4202-AE7D-55EE95A17979}"/>
              </a:ext>
            </a:extLst>
          </p:cNvPr>
          <p:cNvSpPr txBox="1"/>
          <p:nvPr/>
        </p:nvSpPr>
        <p:spPr>
          <a:xfrm>
            <a:off x="447464" y="498799"/>
            <a:ext cx="99807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400" b="1" dirty="0">
                <a:latin typeface="Meiryo"/>
                <a:ea typeface="Meiryo"/>
                <a:cs typeface="Meiryo"/>
                <a:sym typeface="Meiryo"/>
              </a:rPr>
              <a:t>2.</a:t>
            </a:r>
            <a:r>
              <a:rPr lang="ja-JP" altLang="en-US" sz="1400" b="1" dirty="0">
                <a:latin typeface="Meiryo"/>
                <a:ea typeface="Meiryo"/>
                <a:cs typeface="Meiryo"/>
                <a:sym typeface="Meiryo"/>
              </a:rPr>
              <a:t>シート情報の閲覧</a:t>
            </a:r>
          </a:p>
        </p:txBody>
      </p:sp>
      <p:sp>
        <p:nvSpPr>
          <p:cNvPr id="28" name="Google Shape;203;g125f8f40711_0_141">
            <a:extLst>
              <a:ext uri="{FF2B5EF4-FFF2-40B4-BE49-F238E27FC236}">
                <a16:creationId xmlns:a16="http://schemas.microsoft.com/office/drawing/2014/main" id="{5E4C4C43-64A2-49EA-8917-00AFB9E1C388}"/>
              </a:ext>
            </a:extLst>
          </p:cNvPr>
          <p:cNvSpPr txBox="1"/>
          <p:nvPr/>
        </p:nvSpPr>
        <p:spPr>
          <a:xfrm>
            <a:off x="292317" y="840189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altLang="ja-JP" sz="1600" b="1" dirty="0">
                <a:latin typeface="Meiryo"/>
                <a:ea typeface="Meiryo"/>
                <a:cs typeface="Meiryo"/>
                <a:sym typeface="Meiryo"/>
              </a:rPr>
              <a:t>2-1. 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シート情報を検索する</a:t>
            </a:r>
            <a:endParaRPr lang="ja-JP" altLang="en-US" sz="1600" b="1" dirty="0">
              <a:latin typeface="Meiryo"/>
              <a:ea typeface="Meiryo"/>
              <a:cs typeface="Meiryo"/>
              <a:sym typeface="Meiryo"/>
            </a:endParaRPr>
          </a:p>
        </p:txBody>
      </p:sp>
      <p:sp>
        <p:nvSpPr>
          <p:cNvPr id="29" name="Google Shape;618;g126584d4e9d_0_223">
            <a:extLst>
              <a:ext uri="{FF2B5EF4-FFF2-40B4-BE49-F238E27FC236}">
                <a16:creationId xmlns:a16="http://schemas.microsoft.com/office/drawing/2014/main" id="{546E1E41-997D-4CB8-A101-800571443B94}"/>
              </a:ext>
            </a:extLst>
          </p:cNvPr>
          <p:cNvSpPr txBox="1"/>
          <p:nvPr/>
        </p:nvSpPr>
        <p:spPr>
          <a:xfrm>
            <a:off x="292317" y="1161864"/>
            <a:ext cx="56793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600" b="1" dirty="0">
                <a:solidFill>
                  <a:schemeClr val="dk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"/>
                <a:sym typeface="Meiryo"/>
              </a:rPr>
              <a:t>●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カテゴリの絞り込み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Google Shape;156;g125f8f40711_0_119">
            <a:extLst>
              <a:ext uri="{FF2B5EF4-FFF2-40B4-BE49-F238E27FC236}">
                <a16:creationId xmlns:a16="http://schemas.microsoft.com/office/drawing/2014/main" id="{200C1FC3-1BDF-4E23-929A-28294387390C}"/>
              </a:ext>
            </a:extLst>
          </p:cNvPr>
          <p:cNvSpPr txBox="1"/>
          <p:nvPr/>
        </p:nvSpPr>
        <p:spPr>
          <a:xfrm>
            <a:off x="694171" y="1470553"/>
            <a:ext cx="52774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ja-JP" altLang="en-US" sz="1400" dirty="0">
                <a:solidFill>
                  <a:srgbClr val="1D1D1D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カテゴリを選択してから探すこともできます。</a:t>
            </a:r>
            <a:endParaRPr lang="en-US" altLang="ja-JP" sz="1400" dirty="0">
              <a:solidFill>
                <a:srgbClr val="1D1D1D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0000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kaonavi">
      <a:dk1>
        <a:srgbClr val="202226"/>
      </a:dk1>
      <a:lt1>
        <a:srgbClr val="FFFFFF"/>
      </a:lt1>
      <a:dk2>
        <a:srgbClr val="263E6B"/>
      </a:dk2>
      <a:lt2>
        <a:srgbClr val="FBF8EE"/>
      </a:lt2>
      <a:accent1>
        <a:srgbClr val="447FE0"/>
      </a:accent1>
      <a:accent2>
        <a:srgbClr val="FFDA1B"/>
      </a:accent2>
      <a:accent3>
        <a:srgbClr val="737378"/>
      </a:accent3>
      <a:accent4>
        <a:srgbClr val="ACADB0"/>
      </a:accent4>
      <a:accent5>
        <a:srgbClr val="FF8332"/>
      </a:accent5>
      <a:accent6>
        <a:srgbClr val="D64C3A"/>
      </a:accent6>
      <a:hlink>
        <a:srgbClr val="1A7CAD"/>
      </a:hlink>
      <a:folHlink>
        <a:srgbClr val="1A7CAD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1989</Words>
  <Application>Microsoft Office PowerPoint</Application>
  <PresentationFormat>ワイド画面</PresentationFormat>
  <Paragraphs>222</Paragraphs>
  <Slides>35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4" baseType="lpstr">
      <vt:lpstr>Noto Sans CJK JP</vt:lpstr>
      <vt:lpstr>Meiryo</vt:lpstr>
      <vt:lpstr>Meiryo</vt:lpstr>
      <vt:lpstr>游ゴシック</vt:lpstr>
      <vt:lpstr>游ゴシック Light</vt:lpstr>
      <vt:lpstr>Arial</vt:lpstr>
      <vt:lpstr>Trebuchet MS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yurie.oka</dc:creator>
  <cp:lastModifiedBy>北橋渚</cp:lastModifiedBy>
  <cp:revision>39</cp:revision>
  <dcterms:created xsi:type="dcterms:W3CDTF">2021-11-29T06:38:26Z</dcterms:created>
  <dcterms:modified xsi:type="dcterms:W3CDTF">2023-07-31T05:56:46Z</dcterms:modified>
</cp:coreProperties>
</file>